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6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14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446C8-4508-4E5E-8EDB-737D538DE756}" type="doc">
      <dgm:prSet loTypeId="urn:microsoft.com/office/officeart/2005/8/layout/cycle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3DD39C22-C366-4CCA-935B-F4E5EDAB9D0C}">
      <dgm:prSet phldrT="[Text]" custT="1"/>
      <dgm:spPr/>
      <dgm:t>
        <a:bodyPr/>
        <a:lstStyle/>
        <a:p>
          <a:r>
            <a:rPr lang="lv-LV" sz="3200" b="1" dirty="0" smtClean="0">
              <a:solidFill>
                <a:schemeClr val="tx1"/>
              </a:solidFill>
            </a:rPr>
            <a:t>Materiāli</a:t>
          </a:r>
          <a:endParaRPr lang="lv-LV" sz="3200" b="1" dirty="0">
            <a:solidFill>
              <a:schemeClr val="tx1"/>
            </a:solidFill>
          </a:endParaRPr>
        </a:p>
      </dgm:t>
    </dgm:pt>
    <dgm:pt modelId="{CA263E05-2253-457C-8A58-EC16A79B3311}" type="parTrans" cxnId="{BCCFFFA5-F427-413D-8F98-42A996361801}">
      <dgm:prSet/>
      <dgm:spPr/>
      <dgm:t>
        <a:bodyPr/>
        <a:lstStyle/>
        <a:p>
          <a:endParaRPr lang="lv-LV"/>
        </a:p>
      </dgm:t>
    </dgm:pt>
    <dgm:pt modelId="{BC1D1667-5DD6-4667-B7D3-05205EC4FA8A}" type="sibTrans" cxnId="{BCCFFFA5-F427-413D-8F98-42A996361801}">
      <dgm:prSet/>
      <dgm:spPr/>
      <dgm:t>
        <a:bodyPr/>
        <a:lstStyle/>
        <a:p>
          <a:endParaRPr lang="lv-LV"/>
        </a:p>
      </dgm:t>
    </dgm:pt>
    <dgm:pt modelId="{FD0E82CB-B66B-43B7-8B7F-6970B75C6FEC}">
      <dgm:prSet phldrT="[Text]" custT="1"/>
      <dgm:spPr/>
      <dgm:t>
        <a:bodyPr/>
        <a:lstStyle/>
        <a:p>
          <a:r>
            <a:rPr lang="lv-LV" sz="3200" b="1" baseline="0" dirty="0" smtClean="0">
              <a:solidFill>
                <a:schemeClr val="tx1"/>
              </a:solidFill>
            </a:rPr>
            <a:t>Izmantošana</a:t>
          </a:r>
          <a:endParaRPr lang="lv-LV" sz="3200" b="1" baseline="0" dirty="0">
            <a:solidFill>
              <a:schemeClr val="tx1"/>
            </a:solidFill>
          </a:endParaRPr>
        </a:p>
      </dgm:t>
    </dgm:pt>
    <dgm:pt modelId="{739FED0B-FEB9-4648-A8A1-A963EBE0A8EC}" type="parTrans" cxnId="{F83A5AA0-4723-4572-8143-145029238C2C}">
      <dgm:prSet/>
      <dgm:spPr/>
      <dgm:t>
        <a:bodyPr/>
        <a:lstStyle/>
        <a:p>
          <a:endParaRPr lang="lv-LV"/>
        </a:p>
      </dgm:t>
    </dgm:pt>
    <dgm:pt modelId="{A7F566A1-5418-4D67-9737-569EAC8566D1}" type="sibTrans" cxnId="{F83A5AA0-4723-4572-8143-145029238C2C}">
      <dgm:prSet/>
      <dgm:spPr/>
      <dgm:t>
        <a:bodyPr/>
        <a:lstStyle/>
        <a:p>
          <a:endParaRPr lang="lv-LV"/>
        </a:p>
      </dgm:t>
    </dgm:pt>
    <dgm:pt modelId="{B8747533-0450-41F4-8DB7-2ED8ABDE889A}">
      <dgm:prSet phldrT="[Text]" custT="1"/>
      <dgm:spPr/>
      <dgm:t>
        <a:bodyPr/>
        <a:lstStyle/>
        <a:p>
          <a:r>
            <a:rPr lang="lv-LV" sz="3200" b="1" dirty="0" smtClean="0">
              <a:solidFill>
                <a:schemeClr val="tx1"/>
              </a:solidFill>
            </a:rPr>
            <a:t>Īpašības</a:t>
          </a:r>
          <a:endParaRPr lang="lv-LV" sz="3200" b="1" dirty="0">
            <a:solidFill>
              <a:schemeClr val="tx1"/>
            </a:solidFill>
          </a:endParaRPr>
        </a:p>
      </dgm:t>
    </dgm:pt>
    <dgm:pt modelId="{210D5852-1AE3-4818-A34A-EC9D8C809BDD}" type="parTrans" cxnId="{4A0C4E71-69DC-459C-832B-6DF3D9FCB2F7}">
      <dgm:prSet/>
      <dgm:spPr/>
      <dgm:t>
        <a:bodyPr/>
        <a:lstStyle/>
        <a:p>
          <a:endParaRPr lang="lv-LV"/>
        </a:p>
      </dgm:t>
    </dgm:pt>
    <dgm:pt modelId="{02158001-0115-4FCC-B703-7913D5BAB350}" type="sibTrans" cxnId="{4A0C4E71-69DC-459C-832B-6DF3D9FCB2F7}">
      <dgm:prSet/>
      <dgm:spPr/>
      <dgm:t>
        <a:bodyPr/>
        <a:lstStyle/>
        <a:p>
          <a:endParaRPr lang="lv-LV"/>
        </a:p>
      </dgm:t>
    </dgm:pt>
    <dgm:pt modelId="{B6A26F68-80E7-4724-B852-2AC3FB99E1F4}" type="pres">
      <dgm:prSet presAssocID="{7AC446C8-4508-4E5E-8EDB-737D538DE7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3AF6325-C4DD-42F4-88D0-13FF01A20B06}" type="pres">
      <dgm:prSet presAssocID="{3DD39C22-C366-4CCA-935B-F4E5EDAB9D0C}" presName="node" presStyleLbl="node1" presStyleIdx="0" presStyleCnt="3" custScaleX="134307" custRadScaleRad="96624" custRadScaleInc="-86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D050D17-D594-43D2-BFD7-19E652987326}" type="pres">
      <dgm:prSet presAssocID="{3DD39C22-C366-4CCA-935B-F4E5EDAB9D0C}" presName="spNode" presStyleCnt="0"/>
      <dgm:spPr/>
    </dgm:pt>
    <dgm:pt modelId="{C08DAA6A-DEBE-48DF-9930-F538029BD58E}" type="pres">
      <dgm:prSet presAssocID="{BC1D1667-5DD6-4667-B7D3-05205EC4FA8A}" presName="sibTrans" presStyleLbl="sibTrans1D1" presStyleIdx="0" presStyleCnt="3"/>
      <dgm:spPr/>
      <dgm:t>
        <a:bodyPr/>
        <a:lstStyle/>
        <a:p>
          <a:endParaRPr lang="lv-LV"/>
        </a:p>
      </dgm:t>
    </dgm:pt>
    <dgm:pt modelId="{98183449-0562-4E39-B9CB-DB6E3321334E}" type="pres">
      <dgm:prSet presAssocID="{FD0E82CB-B66B-43B7-8B7F-6970B75C6FEC}" presName="node" presStyleLbl="node1" presStyleIdx="1" presStyleCnt="3" custScaleX="138998" custRadScaleRad="99048" custRadScaleInc="-1355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AA1C762-EBB3-44C8-84CA-7F473B92F83F}" type="pres">
      <dgm:prSet presAssocID="{FD0E82CB-B66B-43B7-8B7F-6970B75C6FEC}" presName="spNode" presStyleCnt="0"/>
      <dgm:spPr/>
    </dgm:pt>
    <dgm:pt modelId="{AAEA6B61-A1AD-4D60-80FE-902E3BD15B11}" type="pres">
      <dgm:prSet presAssocID="{A7F566A1-5418-4D67-9737-569EAC8566D1}" presName="sibTrans" presStyleLbl="sibTrans1D1" presStyleIdx="1" presStyleCnt="3"/>
      <dgm:spPr/>
      <dgm:t>
        <a:bodyPr/>
        <a:lstStyle/>
        <a:p>
          <a:endParaRPr lang="lv-LV"/>
        </a:p>
      </dgm:t>
    </dgm:pt>
    <dgm:pt modelId="{229525E5-4C96-4A70-9FC9-E6A38A5380F5}" type="pres">
      <dgm:prSet presAssocID="{B8747533-0450-41F4-8DB7-2ED8ABDE889A}" presName="node" presStyleLbl="node1" presStyleIdx="2" presStyleCnt="3" custScaleX="143111" custRadScaleRad="96765" custRadScaleInc="1200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5C8CD6E-1455-486B-AF75-E0E07BDBF1FA}" type="pres">
      <dgm:prSet presAssocID="{B8747533-0450-41F4-8DB7-2ED8ABDE889A}" presName="spNode" presStyleCnt="0"/>
      <dgm:spPr/>
    </dgm:pt>
    <dgm:pt modelId="{0141DAF7-5C3F-49CC-88EB-C59C5CD31204}" type="pres">
      <dgm:prSet presAssocID="{02158001-0115-4FCC-B703-7913D5BAB350}" presName="sibTrans" presStyleLbl="sibTrans1D1" presStyleIdx="2" presStyleCnt="3"/>
      <dgm:spPr/>
      <dgm:t>
        <a:bodyPr/>
        <a:lstStyle/>
        <a:p>
          <a:endParaRPr lang="lv-LV"/>
        </a:p>
      </dgm:t>
    </dgm:pt>
  </dgm:ptLst>
  <dgm:cxnLst>
    <dgm:cxn modelId="{BCCFFFA5-F427-413D-8F98-42A996361801}" srcId="{7AC446C8-4508-4E5E-8EDB-737D538DE756}" destId="{3DD39C22-C366-4CCA-935B-F4E5EDAB9D0C}" srcOrd="0" destOrd="0" parTransId="{CA263E05-2253-457C-8A58-EC16A79B3311}" sibTransId="{BC1D1667-5DD6-4667-B7D3-05205EC4FA8A}"/>
    <dgm:cxn modelId="{B0B93590-3172-4D28-84F8-4BF863E72907}" type="presOf" srcId="{02158001-0115-4FCC-B703-7913D5BAB350}" destId="{0141DAF7-5C3F-49CC-88EB-C59C5CD31204}" srcOrd="0" destOrd="0" presId="urn:microsoft.com/office/officeart/2005/8/layout/cycle6"/>
    <dgm:cxn modelId="{B003F481-2625-4596-B1CF-CBC00A1912F5}" type="presOf" srcId="{BC1D1667-5DD6-4667-B7D3-05205EC4FA8A}" destId="{C08DAA6A-DEBE-48DF-9930-F538029BD58E}" srcOrd="0" destOrd="0" presId="urn:microsoft.com/office/officeart/2005/8/layout/cycle6"/>
    <dgm:cxn modelId="{06E704D6-53A1-48A2-9C16-2898615AF3BB}" type="presOf" srcId="{7AC446C8-4508-4E5E-8EDB-737D538DE756}" destId="{B6A26F68-80E7-4724-B852-2AC3FB99E1F4}" srcOrd="0" destOrd="0" presId="urn:microsoft.com/office/officeart/2005/8/layout/cycle6"/>
    <dgm:cxn modelId="{A04D6743-60E3-429A-8CD5-38DBB1DAC3DE}" type="presOf" srcId="{A7F566A1-5418-4D67-9737-569EAC8566D1}" destId="{AAEA6B61-A1AD-4D60-80FE-902E3BD15B11}" srcOrd="0" destOrd="0" presId="urn:microsoft.com/office/officeart/2005/8/layout/cycle6"/>
    <dgm:cxn modelId="{F83A5AA0-4723-4572-8143-145029238C2C}" srcId="{7AC446C8-4508-4E5E-8EDB-737D538DE756}" destId="{FD0E82CB-B66B-43B7-8B7F-6970B75C6FEC}" srcOrd="1" destOrd="0" parTransId="{739FED0B-FEB9-4648-A8A1-A963EBE0A8EC}" sibTransId="{A7F566A1-5418-4D67-9737-569EAC8566D1}"/>
    <dgm:cxn modelId="{946CDE52-02D6-4A05-B078-0BCCBFE51395}" type="presOf" srcId="{3DD39C22-C366-4CCA-935B-F4E5EDAB9D0C}" destId="{E3AF6325-C4DD-42F4-88D0-13FF01A20B06}" srcOrd="0" destOrd="0" presId="urn:microsoft.com/office/officeart/2005/8/layout/cycle6"/>
    <dgm:cxn modelId="{4A0C4E71-69DC-459C-832B-6DF3D9FCB2F7}" srcId="{7AC446C8-4508-4E5E-8EDB-737D538DE756}" destId="{B8747533-0450-41F4-8DB7-2ED8ABDE889A}" srcOrd="2" destOrd="0" parTransId="{210D5852-1AE3-4818-A34A-EC9D8C809BDD}" sibTransId="{02158001-0115-4FCC-B703-7913D5BAB350}"/>
    <dgm:cxn modelId="{5CC0B812-C5AB-44E9-AC4F-538ABEF1DDFF}" type="presOf" srcId="{FD0E82CB-B66B-43B7-8B7F-6970B75C6FEC}" destId="{98183449-0562-4E39-B9CB-DB6E3321334E}" srcOrd="0" destOrd="0" presId="urn:microsoft.com/office/officeart/2005/8/layout/cycle6"/>
    <dgm:cxn modelId="{99504083-BB6D-4E65-8DE3-C5370B94E1F6}" type="presOf" srcId="{B8747533-0450-41F4-8DB7-2ED8ABDE889A}" destId="{229525E5-4C96-4A70-9FC9-E6A38A5380F5}" srcOrd="0" destOrd="0" presId="urn:microsoft.com/office/officeart/2005/8/layout/cycle6"/>
    <dgm:cxn modelId="{3AD291FA-89B9-4228-AE35-AB7AA43FAF1A}" type="presParOf" srcId="{B6A26F68-80E7-4724-B852-2AC3FB99E1F4}" destId="{E3AF6325-C4DD-42F4-88D0-13FF01A20B06}" srcOrd="0" destOrd="0" presId="urn:microsoft.com/office/officeart/2005/8/layout/cycle6"/>
    <dgm:cxn modelId="{6B165ACD-AFFC-4BEE-A6EF-C2D0AF80FDB3}" type="presParOf" srcId="{B6A26F68-80E7-4724-B852-2AC3FB99E1F4}" destId="{5D050D17-D594-43D2-BFD7-19E652987326}" srcOrd="1" destOrd="0" presId="urn:microsoft.com/office/officeart/2005/8/layout/cycle6"/>
    <dgm:cxn modelId="{F9480DDE-95F7-4DDA-ABDD-54BA38AD3EB6}" type="presParOf" srcId="{B6A26F68-80E7-4724-B852-2AC3FB99E1F4}" destId="{C08DAA6A-DEBE-48DF-9930-F538029BD58E}" srcOrd="2" destOrd="0" presId="urn:microsoft.com/office/officeart/2005/8/layout/cycle6"/>
    <dgm:cxn modelId="{2DC0834D-D7A8-418C-A296-471E9939A640}" type="presParOf" srcId="{B6A26F68-80E7-4724-B852-2AC3FB99E1F4}" destId="{98183449-0562-4E39-B9CB-DB6E3321334E}" srcOrd="3" destOrd="0" presId="urn:microsoft.com/office/officeart/2005/8/layout/cycle6"/>
    <dgm:cxn modelId="{CA644EB7-1C8C-4F03-85B9-EEB1017A09FD}" type="presParOf" srcId="{B6A26F68-80E7-4724-B852-2AC3FB99E1F4}" destId="{0AA1C762-EBB3-44C8-84CA-7F473B92F83F}" srcOrd="4" destOrd="0" presId="urn:microsoft.com/office/officeart/2005/8/layout/cycle6"/>
    <dgm:cxn modelId="{2669BC89-4FE3-4069-B34D-7918568E2D2B}" type="presParOf" srcId="{B6A26F68-80E7-4724-B852-2AC3FB99E1F4}" destId="{AAEA6B61-A1AD-4D60-80FE-902E3BD15B11}" srcOrd="5" destOrd="0" presId="urn:microsoft.com/office/officeart/2005/8/layout/cycle6"/>
    <dgm:cxn modelId="{8A7140C5-ADCE-403F-A5E6-909F7C207303}" type="presParOf" srcId="{B6A26F68-80E7-4724-B852-2AC3FB99E1F4}" destId="{229525E5-4C96-4A70-9FC9-E6A38A5380F5}" srcOrd="6" destOrd="0" presId="urn:microsoft.com/office/officeart/2005/8/layout/cycle6"/>
    <dgm:cxn modelId="{08DB13ED-1BA9-49C4-867A-C1520D0238B2}" type="presParOf" srcId="{B6A26F68-80E7-4724-B852-2AC3FB99E1F4}" destId="{35C8CD6E-1455-486B-AF75-E0E07BDBF1FA}" srcOrd="7" destOrd="0" presId="urn:microsoft.com/office/officeart/2005/8/layout/cycle6"/>
    <dgm:cxn modelId="{D9D0EF33-3D09-479C-87A4-296C33AB0A27}" type="presParOf" srcId="{B6A26F68-80E7-4724-B852-2AC3FB99E1F4}" destId="{0141DAF7-5C3F-49CC-88EB-C59C5CD3120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446C8-4508-4E5E-8EDB-737D538DE756}" type="doc">
      <dgm:prSet loTypeId="urn:microsoft.com/office/officeart/2005/8/layout/cycle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3DD39C22-C366-4CCA-935B-F4E5EDAB9D0C}">
      <dgm:prSet phldrT="[Text]" custT="1"/>
      <dgm:spPr/>
      <dgm:t>
        <a:bodyPr/>
        <a:lstStyle/>
        <a:p>
          <a:r>
            <a:rPr lang="lv-LV" sz="3200" b="1" dirty="0" smtClean="0">
              <a:solidFill>
                <a:schemeClr val="tx1"/>
              </a:solidFill>
            </a:rPr>
            <a:t>Materiāli</a:t>
          </a:r>
          <a:endParaRPr lang="lv-LV" sz="3200" b="1" dirty="0">
            <a:solidFill>
              <a:schemeClr val="tx1"/>
            </a:solidFill>
          </a:endParaRPr>
        </a:p>
      </dgm:t>
    </dgm:pt>
    <dgm:pt modelId="{CA263E05-2253-457C-8A58-EC16A79B3311}" type="parTrans" cxnId="{BCCFFFA5-F427-413D-8F98-42A996361801}">
      <dgm:prSet/>
      <dgm:spPr/>
      <dgm:t>
        <a:bodyPr/>
        <a:lstStyle/>
        <a:p>
          <a:endParaRPr lang="lv-LV"/>
        </a:p>
      </dgm:t>
    </dgm:pt>
    <dgm:pt modelId="{BC1D1667-5DD6-4667-B7D3-05205EC4FA8A}" type="sibTrans" cxnId="{BCCFFFA5-F427-413D-8F98-42A996361801}">
      <dgm:prSet/>
      <dgm:spPr/>
      <dgm:t>
        <a:bodyPr/>
        <a:lstStyle/>
        <a:p>
          <a:endParaRPr lang="lv-LV"/>
        </a:p>
      </dgm:t>
    </dgm:pt>
    <dgm:pt modelId="{FD0E82CB-B66B-43B7-8B7F-6970B75C6FEC}">
      <dgm:prSet phldrT="[Text]" custT="1"/>
      <dgm:spPr/>
      <dgm:t>
        <a:bodyPr/>
        <a:lstStyle/>
        <a:p>
          <a:r>
            <a:rPr lang="lv-LV" sz="3200" b="1" baseline="0" dirty="0" smtClean="0">
              <a:solidFill>
                <a:schemeClr val="tx1"/>
              </a:solidFill>
            </a:rPr>
            <a:t>Izmantošana</a:t>
          </a:r>
        </a:p>
        <a:p>
          <a:r>
            <a:rPr lang="lv-LV" sz="3200" b="1" baseline="0" dirty="0" smtClean="0">
              <a:solidFill>
                <a:schemeClr val="tx1"/>
              </a:solidFill>
            </a:rPr>
            <a:t>(izstrādājums)</a:t>
          </a:r>
          <a:endParaRPr lang="lv-LV" sz="3200" b="1" baseline="0" dirty="0">
            <a:solidFill>
              <a:schemeClr val="tx1"/>
            </a:solidFill>
          </a:endParaRPr>
        </a:p>
      </dgm:t>
    </dgm:pt>
    <dgm:pt modelId="{739FED0B-FEB9-4648-A8A1-A963EBE0A8EC}" type="parTrans" cxnId="{F83A5AA0-4723-4572-8143-145029238C2C}">
      <dgm:prSet/>
      <dgm:spPr/>
      <dgm:t>
        <a:bodyPr/>
        <a:lstStyle/>
        <a:p>
          <a:endParaRPr lang="lv-LV"/>
        </a:p>
      </dgm:t>
    </dgm:pt>
    <dgm:pt modelId="{A7F566A1-5418-4D67-9737-569EAC8566D1}" type="sibTrans" cxnId="{F83A5AA0-4723-4572-8143-145029238C2C}">
      <dgm:prSet/>
      <dgm:spPr/>
      <dgm:t>
        <a:bodyPr/>
        <a:lstStyle/>
        <a:p>
          <a:endParaRPr lang="lv-LV"/>
        </a:p>
      </dgm:t>
    </dgm:pt>
    <dgm:pt modelId="{B8747533-0450-41F4-8DB7-2ED8ABDE889A}">
      <dgm:prSet phldrT="[Text]" custT="1"/>
      <dgm:spPr/>
      <dgm:t>
        <a:bodyPr/>
        <a:lstStyle/>
        <a:p>
          <a:r>
            <a:rPr lang="lv-LV" sz="3200" b="1" dirty="0" smtClean="0">
              <a:solidFill>
                <a:schemeClr val="tx1"/>
              </a:solidFill>
            </a:rPr>
            <a:t>Īpašības</a:t>
          </a:r>
          <a:endParaRPr lang="lv-LV" sz="3200" b="1" dirty="0">
            <a:solidFill>
              <a:schemeClr val="tx1"/>
            </a:solidFill>
          </a:endParaRPr>
        </a:p>
      </dgm:t>
    </dgm:pt>
    <dgm:pt modelId="{210D5852-1AE3-4818-A34A-EC9D8C809BDD}" type="parTrans" cxnId="{4A0C4E71-69DC-459C-832B-6DF3D9FCB2F7}">
      <dgm:prSet/>
      <dgm:spPr/>
      <dgm:t>
        <a:bodyPr/>
        <a:lstStyle/>
        <a:p>
          <a:endParaRPr lang="lv-LV"/>
        </a:p>
      </dgm:t>
    </dgm:pt>
    <dgm:pt modelId="{02158001-0115-4FCC-B703-7913D5BAB350}" type="sibTrans" cxnId="{4A0C4E71-69DC-459C-832B-6DF3D9FCB2F7}">
      <dgm:prSet/>
      <dgm:spPr/>
      <dgm:t>
        <a:bodyPr/>
        <a:lstStyle/>
        <a:p>
          <a:endParaRPr lang="lv-LV"/>
        </a:p>
      </dgm:t>
    </dgm:pt>
    <dgm:pt modelId="{B6A26F68-80E7-4724-B852-2AC3FB99E1F4}" type="pres">
      <dgm:prSet presAssocID="{7AC446C8-4508-4E5E-8EDB-737D538DE7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3AF6325-C4DD-42F4-88D0-13FF01A20B06}" type="pres">
      <dgm:prSet presAssocID="{3DD39C22-C366-4CCA-935B-F4E5EDAB9D0C}" presName="node" presStyleLbl="node1" presStyleIdx="0" presStyleCnt="3" custScaleX="116684" custRadScaleRad="96624" custRadScaleInc="-86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D050D17-D594-43D2-BFD7-19E652987326}" type="pres">
      <dgm:prSet presAssocID="{3DD39C22-C366-4CCA-935B-F4E5EDAB9D0C}" presName="spNode" presStyleCnt="0"/>
      <dgm:spPr/>
    </dgm:pt>
    <dgm:pt modelId="{C08DAA6A-DEBE-48DF-9930-F538029BD58E}" type="pres">
      <dgm:prSet presAssocID="{BC1D1667-5DD6-4667-B7D3-05205EC4FA8A}" presName="sibTrans" presStyleLbl="sibTrans1D1" presStyleIdx="0" presStyleCnt="3"/>
      <dgm:spPr/>
      <dgm:t>
        <a:bodyPr/>
        <a:lstStyle/>
        <a:p>
          <a:endParaRPr lang="lv-LV"/>
        </a:p>
      </dgm:t>
    </dgm:pt>
    <dgm:pt modelId="{98183449-0562-4E39-B9CB-DB6E3321334E}" type="pres">
      <dgm:prSet presAssocID="{FD0E82CB-B66B-43B7-8B7F-6970B75C6FEC}" presName="node" presStyleLbl="node1" presStyleIdx="1" presStyleCnt="3" custScaleX="118543" custRadScaleRad="99048" custRadScaleInc="-1355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AA1C762-EBB3-44C8-84CA-7F473B92F83F}" type="pres">
      <dgm:prSet presAssocID="{FD0E82CB-B66B-43B7-8B7F-6970B75C6FEC}" presName="spNode" presStyleCnt="0"/>
      <dgm:spPr/>
    </dgm:pt>
    <dgm:pt modelId="{AAEA6B61-A1AD-4D60-80FE-902E3BD15B11}" type="pres">
      <dgm:prSet presAssocID="{A7F566A1-5418-4D67-9737-569EAC8566D1}" presName="sibTrans" presStyleLbl="sibTrans1D1" presStyleIdx="1" presStyleCnt="3"/>
      <dgm:spPr/>
      <dgm:t>
        <a:bodyPr/>
        <a:lstStyle/>
        <a:p>
          <a:endParaRPr lang="lv-LV"/>
        </a:p>
      </dgm:t>
    </dgm:pt>
    <dgm:pt modelId="{229525E5-4C96-4A70-9FC9-E6A38A5380F5}" type="pres">
      <dgm:prSet presAssocID="{B8747533-0450-41F4-8DB7-2ED8ABDE889A}" presName="node" presStyleLbl="node1" presStyleIdx="2" presStyleCnt="3" custScaleX="115239" custRadScaleRad="96765" custRadScaleInc="1200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5C8CD6E-1455-486B-AF75-E0E07BDBF1FA}" type="pres">
      <dgm:prSet presAssocID="{B8747533-0450-41F4-8DB7-2ED8ABDE889A}" presName="spNode" presStyleCnt="0"/>
      <dgm:spPr/>
    </dgm:pt>
    <dgm:pt modelId="{0141DAF7-5C3F-49CC-88EB-C59C5CD31204}" type="pres">
      <dgm:prSet presAssocID="{02158001-0115-4FCC-B703-7913D5BAB350}" presName="sibTrans" presStyleLbl="sibTrans1D1" presStyleIdx="2" presStyleCnt="3"/>
      <dgm:spPr/>
      <dgm:t>
        <a:bodyPr/>
        <a:lstStyle/>
        <a:p>
          <a:endParaRPr lang="lv-LV"/>
        </a:p>
      </dgm:t>
    </dgm:pt>
  </dgm:ptLst>
  <dgm:cxnLst>
    <dgm:cxn modelId="{BCCFFFA5-F427-413D-8F98-42A996361801}" srcId="{7AC446C8-4508-4E5E-8EDB-737D538DE756}" destId="{3DD39C22-C366-4CCA-935B-F4E5EDAB9D0C}" srcOrd="0" destOrd="0" parTransId="{CA263E05-2253-457C-8A58-EC16A79B3311}" sibTransId="{BC1D1667-5DD6-4667-B7D3-05205EC4FA8A}"/>
    <dgm:cxn modelId="{5507802C-05EF-484D-AEA1-BD60E724BE1C}" type="presOf" srcId="{7AC446C8-4508-4E5E-8EDB-737D538DE756}" destId="{B6A26F68-80E7-4724-B852-2AC3FB99E1F4}" srcOrd="0" destOrd="0" presId="urn:microsoft.com/office/officeart/2005/8/layout/cycle6"/>
    <dgm:cxn modelId="{DE1E0CAC-F665-4AD5-8C34-5479E37A561C}" type="presOf" srcId="{02158001-0115-4FCC-B703-7913D5BAB350}" destId="{0141DAF7-5C3F-49CC-88EB-C59C5CD31204}" srcOrd="0" destOrd="0" presId="urn:microsoft.com/office/officeart/2005/8/layout/cycle6"/>
    <dgm:cxn modelId="{213B9813-B9B0-42DF-BC25-106CA9E8F44F}" type="presOf" srcId="{3DD39C22-C366-4CCA-935B-F4E5EDAB9D0C}" destId="{E3AF6325-C4DD-42F4-88D0-13FF01A20B06}" srcOrd="0" destOrd="0" presId="urn:microsoft.com/office/officeart/2005/8/layout/cycle6"/>
    <dgm:cxn modelId="{9386A5B7-A080-4C6D-B77B-12B8E18080B2}" type="presOf" srcId="{FD0E82CB-B66B-43B7-8B7F-6970B75C6FEC}" destId="{98183449-0562-4E39-B9CB-DB6E3321334E}" srcOrd="0" destOrd="0" presId="urn:microsoft.com/office/officeart/2005/8/layout/cycle6"/>
    <dgm:cxn modelId="{F83A5AA0-4723-4572-8143-145029238C2C}" srcId="{7AC446C8-4508-4E5E-8EDB-737D538DE756}" destId="{FD0E82CB-B66B-43B7-8B7F-6970B75C6FEC}" srcOrd="1" destOrd="0" parTransId="{739FED0B-FEB9-4648-A8A1-A963EBE0A8EC}" sibTransId="{A7F566A1-5418-4D67-9737-569EAC8566D1}"/>
    <dgm:cxn modelId="{4A0C4E71-69DC-459C-832B-6DF3D9FCB2F7}" srcId="{7AC446C8-4508-4E5E-8EDB-737D538DE756}" destId="{B8747533-0450-41F4-8DB7-2ED8ABDE889A}" srcOrd="2" destOrd="0" parTransId="{210D5852-1AE3-4818-A34A-EC9D8C809BDD}" sibTransId="{02158001-0115-4FCC-B703-7913D5BAB350}"/>
    <dgm:cxn modelId="{1458A29A-F552-46C6-B01E-FDCA5484A184}" type="presOf" srcId="{A7F566A1-5418-4D67-9737-569EAC8566D1}" destId="{AAEA6B61-A1AD-4D60-80FE-902E3BD15B11}" srcOrd="0" destOrd="0" presId="urn:microsoft.com/office/officeart/2005/8/layout/cycle6"/>
    <dgm:cxn modelId="{95D9B88C-A474-41A8-AE73-90DDB445DB37}" type="presOf" srcId="{BC1D1667-5DD6-4667-B7D3-05205EC4FA8A}" destId="{C08DAA6A-DEBE-48DF-9930-F538029BD58E}" srcOrd="0" destOrd="0" presId="urn:microsoft.com/office/officeart/2005/8/layout/cycle6"/>
    <dgm:cxn modelId="{707D3B42-D7A9-469B-B1C8-4A5DE70C685D}" type="presOf" srcId="{B8747533-0450-41F4-8DB7-2ED8ABDE889A}" destId="{229525E5-4C96-4A70-9FC9-E6A38A5380F5}" srcOrd="0" destOrd="0" presId="urn:microsoft.com/office/officeart/2005/8/layout/cycle6"/>
    <dgm:cxn modelId="{DD90397A-AF49-46C0-B5EE-EDA7B95168BC}" type="presParOf" srcId="{B6A26F68-80E7-4724-B852-2AC3FB99E1F4}" destId="{E3AF6325-C4DD-42F4-88D0-13FF01A20B06}" srcOrd="0" destOrd="0" presId="urn:microsoft.com/office/officeart/2005/8/layout/cycle6"/>
    <dgm:cxn modelId="{8D0EF39E-A547-4F5E-AA14-D61EF3676802}" type="presParOf" srcId="{B6A26F68-80E7-4724-B852-2AC3FB99E1F4}" destId="{5D050D17-D594-43D2-BFD7-19E652987326}" srcOrd="1" destOrd="0" presId="urn:microsoft.com/office/officeart/2005/8/layout/cycle6"/>
    <dgm:cxn modelId="{72BD6A04-6E64-485A-983E-7359D25C1C01}" type="presParOf" srcId="{B6A26F68-80E7-4724-B852-2AC3FB99E1F4}" destId="{C08DAA6A-DEBE-48DF-9930-F538029BD58E}" srcOrd="2" destOrd="0" presId="urn:microsoft.com/office/officeart/2005/8/layout/cycle6"/>
    <dgm:cxn modelId="{CCA904EA-7866-4D81-A18E-C0E1759F408C}" type="presParOf" srcId="{B6A26F68-80E7-4724-B852-2AC3FB99E1F4}" destId="{98183449-0562-4E39-B9CB-DB6E3321334E}" srcOrd="3" destOrd="0" presId="urn:microsoft.com/office/officeart/2005/8/layout/cycle6"/>
    <dgm:cxn modelId="{DB993530-DCDC-4991-AAD5-F6F09060E664}" type="presParOf" srcId="{B6A26F68-80E7-4724-B852-2AC3FB99E1F4}" destId="{0AA1C762-EBB3-44C8-84CA-7F473B92F83F}" srcOrd="4" destOrd="0" presId="urn:microsoft.com/office/officeart/2005/8/layout/cycle6"/>
    <dgm:cxn modelId="{0F310904-5CC0-470C-9AA4-D1049510EA07}" type="presParOf" srcId="{B6A26F68-80E7-4724-B852-2AC3FB99E1F4}" destId="{AAEA6B61-A1AD-4D60-80FE-902E3BD15B11}" srcOrd="5" destOrd="0" presId="urn:microsoft.com/office/officeart/2005/8/layout/cycle6"/>
    <dgm:cxn modelId="{3B9CDE87-1D18-489F-98EE-BFAECF922660}" type="presParOf" srcId="{B6A26F68-80E7-4724-B852-2AC3FB99E1F4}" destId="{229525E5-4C96-4A70-9FC9-E6A38A5380F5}" srcOrd="6" destOrd="0" presId="urn:microsoft.com/office/officeart/2005/8/layout/cycle6"/>
    <dgm:cxn modelId="{F3CB7BFB-B981-4263-A1FE-61680FB813D3}" type="presParOf" srcId="{B6A26F68-80E7-4724-B852-2AC3FB99E1F4}" destId="{35C8CD6E-1455-486B-AF75-E0E07BDBF1FA}" srcOrd="7" destOrd="0" presId="urn:microsoft.com/office/officeart/2005/8/layout/cycle6"/>
    <dgm:cxn modelId="{24F67FF3-644A-400E-90A8-77AFA71738E5}" type="presParOf" srcId="{B6A26F68-80E7-4724-B852-2AC3FB99E1F4}" destId="{0141DAF7-5C3F-49CC-88EB-C59C5CD3120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F6325-C4DD-42F4-88D0-13FF01A20B06}">
      <dsp:nvSpPr>
        <dsp:cNvPr id="0" name=""/>
        <dsp:cNvSpPr/>
      </dsp:nvSpPr>
      <dsp:spPr>
        <a:xfrm>
          <a:off x="1892194" y="58052"/>
          <a:ext cx="2572306" cy="12449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 smtClean="0">
              <a:solidFill>
                <a:schemeClr val="tx1"/>
              </a:solidFill>
            </a:rPr>
            <a:t>Materiāli</a:t>
          </a:r>
          <a:endParaRPr lang="lv-LV" sz="3200" b="1" kern="1200" dirty="0">
            <a:solidFill>
              <a:schemeClr val="tx1"/>
            </a:solidFill>
          </a:endParaRPr>
        </a:p>
      </dsp:txBody>
      <dsp:txXfrm>
        <a:off x="1892194" y="58052"/>
        <a:ext cx="2572306" cy="1244908"/>
      </dsp:txXfrm>
    </dsp:sp>
    <dsp:sp modelId="{C08DAA6A-DEBE-48DF-9930-F538029BD58E}">
      <dsp:nvSpPr>
        <dsp:cNvPr id="0" name=""/>
        <dsp:cNvSpPr/>
      </dsp:nvSpPr>
      <dsp:spPr>
        <a:xfrm>
          <a:off x="985579" y="1009751"/>
          <a:ext cx="3320224" cy="3320224"/>
        </a:xfrm>
        <a:custGeom>
          <a:avLst/>
          <a:gdLst/>
          <a:ahLst/>
          <a:cxnLst/>
          <a:rect l="0" t="0" r="0" b="0"/>
          <a:pathLst>
            <a:path>
              <a:moveTo>
                <a:pt x="2612464" y="300333"/>
              </a:moveTo>
              <a:arcTo wR="1660112" hR="1660112" stAng="18300380" swAng="259886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83449-0562-4E39-B9CB-DB6E3321334E}">
      <dsp:nvSpPr>
        <dsp:cNvPr id="0" name=""/>
        <dsp:cNvSpPr/>
      </dsp:nvSpPr>
      <dsp:spPr>
        <a:xfrm>
          <a:off x="3352282" y="2346041"/>
          <a:ext cx="2662150" cy="1244908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baseline="0" dirty="0" smtClean="0">
              <a:solidFill>
                <a:schemeClr val="tx1"/>
              </a:solidFill>
            </a:rPr>
            <a:t>Izmantošana</a:t>
          </a:r>
          <a:endParaRPr lang="lv-LV" sz="3200" b="1" kern="1200" baseline="0" dirty="0">
            <a:solidFill>
              <a:schemeClr val="tx1"/>
            </a:solidFill>
          </a:endParaRPr>
        </a:p>
      </dsp:txBody>
      <dsp:txXfrm>
        <a:off x="3352282" y="2346041"/>
        <a:ext cx="2662150" cy="1244908"/>
      </dsp:txXfrm>
    </dsp:sp>
    <dsp:sp modelId="{AAEA6B61-A1AD-4D60-80FE-902E3BD15B11}">
      <dsp:nvSpPr>
        <dsp:cNvPr id="0" name=""/>
        <dsp:cNvSpPr/>
      </dsp:nvSpPr>
      <dsp:spPr>
        <a:xfrm>
          <a:off x="1559796" y="581194"/>
          <a:ext cx="3320224" cy="3320224"/>
        </a:xfrm>
        <a:custGeom>
          <a:avLst/>
          <a:gdLst/>
          <a:ahLst/>
          <a:cxnLst/>
          <a:rect l="0" t="0" r="0" b="0"/>
          <a:pathLst>
            <a:path>
              <a:moveTo>
                <a:pt x="2610992" y="3020921"/>
              </a:moveTo>
              <a:arcTo wR="1660112" hR="1660112" stAng="3303339" swAng="4193345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525E5-4C96-4A70-9FC9-E6A38A5380F5}">
      <dsp:nvSpPr>
        <dsp:cNvPr id="0" name=""/>
        <dsp:cNvSpPr/>
      </dsp:nvSpPr>
      <dsp:spPr>
        <a:xfrm>
          <a:off x="364047" y="2346034"/>
          <a:ext cx="2740924" cy="124490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 smtClean="0">
              <a:solidFill>
                <a:schemeClr val="tx1"/>
              </a:solidFill>
            </a:rPr>
            <a:t>Īpašības</a:t>
          </a:r>
          <a:endParaRPr lang="lv-LV" sz="3200" b="1" kern="1200" dirty="0">
            <a:solidFill>
              <a:schemeClr val="tx1"/>
            </a:solidFill>
          </a:endParaRPr>
        </a:p>
      </dsp:txBody>
      <dsp:txXfrm>
        <a:off x="364047" y="2346034"/>
        <a:ext cx="2740924" cy="1244908"/>
      </dsp:txXfrm>
    </dsp:sp>
    <dsp:sp modelId="{0141DAF7-5C3F-49CC-88EB-C59C5CD31204}">
      <dsp:nvSpPr>
        <dsp:cNvPr id="0" name=""/>
        <dsp:cNvSpPr/>
      </dsp:nvSpPr>
      <dsp:spPr>
        <a:xfrm>
          <a:off x="2099791" y="986947"/>
          <a:ext cx="3320224" cy="3320224"/>
        </a:xfrm>
        <a:custGeom>
          <a:avLst/>
          <a:gdLst/>
          <a:ahLst/>
          <a:cxnLst/>
          <a:rect l="0" t="0" r="0" b="0"/>
          <a:pathLst>
            <a:path>
              <a:moveTo>
                <a:pt x="29801" y="1346966"/>
              </a:moveTo>
              <a:arcTo wR="1660112" hR="1660112" stAng="11452368" swAng="2565755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F6325-C4DD-42F4-88D0-13FF01A20B06}">
      <dsp:nvSpPr>
        <dsp:cNvPr id="0" name=""/>
        <dsp:cNvSpPr/>
      </dsp:nvSpPr>
      <dsp:spPr>
        <a:xfrm>
          <a:off x="2304251" y="72004"/>
          <a:ext cx="2816043" cy="15687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 smtClean="0">
              <a:solidFill>
                <a:schemeClr val="tx1"/>
              </a:solidFill>
            </a:rPr>
            <a:t>Materiāli</a:t>
          </a:r>
          <a:endParaRPr lang="lv-LV" sz="3200" b="1" kern="1200" dirty="0">
            <a:solidFill>
              <a:schemeClr val="tx1"/>
            </a:solidFill>
          </a:endParaRPr>
        </a:p>
      </dsp:txBody>
      <dsp:txXfrm>
        <a:off x="2304251" y="72004"/>
        <a:ext cx="2816043" cy="1568705"/>
      </dsp:txXfrm>
    </dsp:sp>
    <dsp:sp modelId="{C08DAA6A-DEBE-48DF-9930-F538029BD58E}">
      <dsp:nvSpPr>
        <dsp:cNvPr id="0" name=""/>
        <dsp:cNvSpPr/>
      </dsp:nvSpPr>
      <dsp:spPr>
        <a:xfrm>
          <a:off x="1613265" y="862540"/>
          <a:ext cx="4179799" cy="4179799"/>
        </a:xfrm>
        <a:custGeom>
          <a:avLst/>
          <a:gdLst/>
          <a:ahLst/>
          <a:cxnLst/>
          <a:rect l="0" t="0" r="0" b="0"/>
          <a:pathLst>
            <a:path>
              <a:moveTo>
                <a:pt x="3519307" y="565277"/>
              </a:moveTo>
              <a:arcTo wR="2089899" hR="2089899" stAng="18789233" swAng="27830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83449-0562-4E39-B9CB-DB6E3321334E}">
      <dsp:nvSpPr>
        <dsp:cNvPr id="0" name=""/>
        <dsp:cNvSpPr/>
      </dsp:nvSpPr>
      <dsp:spPr>
        <a:xfrm>
          <a:off x="4176461" y="2952331"/>
          <a:ext cx="2860908" cy="156870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baseline="0" dirty="0" smtClean="0">
              <a:solidFill>
                <a:schemeClr val="tx1"/>
              </a:solidFill>
            </a:rPr>
            <a:t>Izmantošana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baseline="0" dirty="0" smtClean="0">
              <a:solidFill>
                <a:schemeClr val="tx1"/>
              </a:solidFill>
            </a:rPr>
            <a:t>(izstrādājums)</a:t>
          </a:r>
          <a:endParaRPr lang="lv-LV" sz="3200" b="1" kern="1200" baseline="0" dirty="0">
            <a:solidFill>
              <a:schemeClr val="tx1"/>
            </a:solidFill>
          </a:endParaRPr>
        </a:p>
      </dsp:txBody>
      <dsp:txXfrm>
        <a:off x="4176461" y="2952331"/>
        <a:ext cx="2860908" cy="1568705"/>
      </dsp:txXfrm>
    </dsp:sp>
    <dsp:sp modelId="{AAEA6B61-A1AD-4D60-80FE-902E3BD15B11}">
      <dsp:nvSpPr>
        <dsp:cNvPr id="0" name=""/>
        <dsp:cNvSpPr/>
      </dsp:nvSpPr>
      <dsp:spPr>
        <a:xfrm>
          <a:off x="1674727" y="731357"/>
          <a:ext cx="4179799" cy="4179799"/>
        </a:xfrm>
        <a:custGeom>
          <a:avLst/>
          <a:gdLst/>
          <a:ahLst/>
          <a:cxnLst/>
          <a:rect l="0" t="0" r="0" b="0"/>
          <a:pathLst>
            <a:path>
              <a:moveTo>
                <a:pt x="3285945" y="3803712"/>
              </a:moveTo>
              <a:arcTo wR="2089899" hR="2089899" stAng="3305362" swAng="4189298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525E5-4C96-4A70-9FC9-E6A38A5380F5}">
      <dsp:nvSpPr>
        <dsp:cNvPr id="0" name=""/>
        <dsp:cNvSpPr/>
      </dsp:nvSpPr>
      <dsp:spPr>
        <a:xfrm>
          <a:off x="504054" y="2952323"/>
          <a:ext cx="2781170" cy="156870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 smtClean="0">
              <a:solidFill>
                <a:schemeClr val="tx1"/>
              </a:solidFill>
            </a:rPr>
            <a:t>Īpašības</a:t>
          </a:r>
          <a:endParaRPr lang="lv-LV" sz="3200" b="1" kern="1200" dirty="0">
            <a:solidFill>
              <a:schemeClr val="tx1"/>
            </a:solidFill>
          </a:endParaRPr>
        </a:p>
      </dsp:txBody>
      <dsp:txXfrm>
        <a:off x="504054" y="2952323"/>
        <a:ext cx="2781170" cy="1568705"/>
      </dsp:txXfrm>
    </dsp:sp>
    <dsp:sp modelId="{0141DAF7-5C3F-49CC-88EB-C59C5CD31204}">
      <dsp:nvSpPr>
        <dsp:cNvPr id="0" name=""/>
        <dsp:cNvSpPr/>
      </dsp:nvSpPr>
      <dsp:spPr>
        <a:xfrm>
          <a:off x="1703148" y="816936"/>
          <a:ext cx="4179799" cy="4179799"/>
        </a:xfrm>
        <a:custGeom>
          <a:avLst/>
          <a:gdLst/>
          <a:ahLst/>
          <a:cxnLst/>
          <a:rect l="0" t="0" r="0" b="0"/>
          <a:pathLst>
            <a:path>
              <a:moveTo>
                <a:pt x="204" y="2119118"/>
              </a:moveTo>
              <a:arcTo wR="2089899" hR="2089899" stAng="10751935" swAng="2695581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E99065-BDAE-4D33-AC2E-E25E56A72AA9}" type="datetimeFigureOut">
              <a:rPr lang="lv-LV"/>
              <a:pPr>
                <a:defRPr/>
              </a:pPr>
              <a:t>2011.06.16.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 smtClean="0"/>
              <a:t>Rediģēt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01A15D-A471-478E-B871-A76C7FDF092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7EB70F-FF8B-44B6-B046-7377649DE888}" type="slidenum">
              <a:rPr lang="lv-LV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Jautā? Kura</a:t>
            </a:r>
            <a:r>
              <a:rPr lang="lv-LV" baseline="0" dirty="0" smtClean="0"/>
              <a:t> ideja šiet patiesāka?</a:t>
            </a:r>
          </a:p>
          <a:p>
            <a:pPr marL="171450" indent="-171450">
              <a:buFontTx/>
              <a:buChar char="-"/>
            </a:pPr>
            <a:r>
              <a:rPr lang="lv-LV" baseline="0" dirty="0" smtClean="0"/>
              <a:t>Vispirms ir nepieciešams izstrādājums ar noteiktām īpašībām, tad zinātnieki izgudro šo materiālu?</a:t>
            </a:r>
          </a:p>
          <a:p>
            <a:pPr marL="171450" indent="-171450">
              <a:buFontTx/>
              <a:buChar char="-"/>
            </a:pPr>
            <a:r>
              <a:rPr lang="lv-LV" baseline="0" dirty="0" smtClean="0"/>
              <a:t>Vispirms ir materiāls, tad tam izdomā pielietojumu?</a:t>
            </a:r>
          </a:p>
          <a:p>
            <a:pPr marL="171450" indent="-171450">
              <a:buFontTx/>
              <a:buChar char="-"/>
            </a:pPr>
            <a:endParaRPr lang="lv-LV" baseline="0" dirty="0" smtClean="0"/>
          </a:p>
          <a:p>
            <a:pPr marL="0" indent="0">
              <a:buFontTx/>
              <a:buNone/>
            </a:pPr>
            <a:r>
              <a:rPr lang="lv-LV" baseline="0" dirty="0" smtClean="0"/>
              <a:t>Patiesībā īstenojas abi jaunu izstrādājumu radīšanas veidi.</a:t>
            </a:r>
          </a:p>
          <a:p>
            <a:pPr marL="0" indent="0">
              <a:buFontTx/>
              <a:buNone/>
            </a:pPr>
            <a:r>
              <a:rPr lang="lv-LV" baseline="0" dirty="0" smtClean="0"/>
              <a:t>Digitālo videodisku īzstrādē cenšas iegūt arvien labākus materiālus, uz kuriem blīvāk var ierakstīt informāciju.</a:t>
            </a:r>
          </a:p>
          <a:p>
            <a:pPr marL="0" indent="0">
              <a:buFontTx/>
              <a:buNone/>
            </a:pPr>
            <a:r>
              <a:rPr lang="lv-LV" baseline="0" dirty="0" smtClean="0"/>
              <a:t>Krūzīte, uz kuras parādās attēls, kad tajā ielej karstu tēju – vispirms ir materiāls, tam tika rasts šāds pielietojums.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3391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FE5083-C97D-4AD0-B213-6E5153FD6BB1}" type="slidenum">
              <a:rPr lang="lv-LV" sz="1200">
                <a:latin typeface="Calibri" pitchFamily="34" charset="0"/>
              </a:rPr>
              <a:pPr algn="r"/>
              <a:t>11</a:t>
            </a:fld>
            <a:endParaRPr lang="lv-LV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Materiāli tiek ražoti ar noteiktu mērķi. </a:t>
            </a:r>
          </a:p>
          <a:p>
            <a:r>
              <a:rPr lang="lv-LV" dirty="0" smtClean="0"/>
              <a:t>Skolēniem </a:t>
            </a:r>
            <a:r>
              <a:rPr lang="lv-LV" dirty="0" smtClean="0"/>
              <a:t>ļauj </a:t>
            </a:r>
            <a:r>
              <a:rPr lang="lv-LV" dirty="0" smtClean="0"/>
              <a:t>turpināt teikumu. Motociklista aizsargķiverei ir jābūt .... (izturīgai), bet lidmašīnas būvmateriāliem –</a:t>
            </a:r>
            <a:r>
              <a:rPr lang="lv-LV" baseline="0" dirty="0" smtClean="0"/>
              <a:t> ... (viegliem). Tikai tad, kad iegūts ir materiāls ar noteiktām īpašībām, to veiksmīgi varam izmantot mums noderīgu priekšmetu ražošanā.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3391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Skolēni</a:t>
            </a:r>
            <a:r>
              <a:rPr lang="lv-LV" baseline="0" dirty="0" smtClean="0"/>
              <a:t> burtnīcās aizpilda kopsavilkuma tabulu.</a:t>
            </a:r>
          </a:p>
          <a:p>
            <a:r>
              <a:rPr lang="lv-LV" baseline="0" dirty="0" smtClean="0"/>
              <a:t>Var izdalīt darba lapas, kurā jāieraksta tikai tukšās ailes </a:t>
            </a:r>
            <a:r>
              <a:rPr lang="lv-LV" baseline="0" smtClean="0"/>
              <a:t>- izmantošana </a:t>
            </a:r>
            <a:r>
              <a:rPr lang="lv-LV" baseline="0" dirty="0" smtClean="0"/>
              <a:t>un īpašības.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0203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i="1" dirty="0" smtClean="0"/>
              <a:t>Nanomateriāli – materiāli, kuri iegūti no</a:t>
            </a:r>
            <a:r>
              <a:rPr lang="lv-LV" sz="1200" i="1" baseline="0" dirty="0" smtClean="0"/>
              <a:t> nanodaļiņām. To izmēri ir no 1-100 nanometriem.</a:t>
            </a:r>
            <a:endParaRPr lang="lv-LV" sz="1200" i="1" dirty="0" smtClean="0"/>
          </a:p>
          <a:p>
            <a:r>
              <a:rPr lang="lv-LV" sz="1200" i="1" dirty="0" smtClean="0"/>
              <a:t>Plaši pētīts materiāls ir nanocaurulītes - </a:t>
            </a:r>
            <a:r>
              <a:rPr lang="lv-LV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cilindriskas formas struktūras, kas veidotas no oglekļa atomiem. </a:t>
            </a:r>
            <a:endParaRPr lang="lv-LV" sz="1200" i="1" dirty="0" smtClean="0"/>
          </a:p>
          <a:p>
            <a:endParaRPr lang="lv-LV" sz="1200" dirty="0" smtClean="0"/>
          </a:p>
          <a:p>
            <a:r>
              <a:rPr lang="lv-LV" sz="1200" dirty="0" smtClean="0"/>
              <a:t>Izmantošanas piemērs – digitālie</a:t>
            </a:r>
            <a:r>
              <a:rPr lang="lv-LV" sz="1200" baseline="0" dirty="0" smtClean="0"/>
              <a:t> displeji.</a:t>
            </a:r>
            <a:endParaRPr lang="lv-LV" sz="1200" dirty="0" smtClean="0"/>
          </a:p>
          <a:p>
            <a:r>
              <a:rPr lang="lv-LV" sz="1200" dirty="0" smtClean="0"/>
              <a:t>Nepieciešamās</a:t>
            </a:r>
            <a:r>
              <a:rPr lang="lv-LV" sz="1200" baseline="0" dirty="0" smtClean="0"/>
              <a:t> ī</a:t>
            </a:r>
            <a:r>
              <a:rPr lang="lv-LV" sz="1200" dirty="0" smtClean="0"/>
              <a:t>pašības: augsta attēla izšķirtspēja, lokanība, elastīgums, plāns.</a:t>
            </a:r>
            <a:endParaRPr lang="lv-LV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2571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dirty="0" smtClean="0"/>
              <a:t>Viedie materiāli - mainoties ārējās vides iedarbībai </a:t>
            </a:r>
          </a:p>
          <a:p>
            <a:r>
              <a:rPr lang="lv-LV" i="1" dirty="0" smtClean="0"/>
              <a:t>-  mainās kāda to īpašība (ķīmiskā, elektriskā, mehāniskā);</a:t>
            </a:r>
          </a:p>
          <a:p>
            <a:pPr marL="171450" indent="-171450">
              <a:buFontTx/>
              <a:buChar char="-"/>
            </a:pPr>
            <a:r>
              <a:rPr lang="lv-LV" i="1" dirty="0" smtClean="0"/>
              <a:t>tie pārveido enerģiju no viena veida citā.</a:t>
            </a:r>
          </a:p>
          <a:p>
            <a:pPr marL="171450" indent="-171450">
              <a:buFontTx/>
              <a:buChar char="-"/>
            </a:pPr>
            <a:endParaRPr lang="lv-LV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 dirty="0" smtClean="0"/>
              <a:t>Izmantošanas piemēri: logi, briļļu stikli.</a:t>
            </a:r>
            <a:endParaRPr lang="lv-LV" dirty="0" smtClean="0"/>
          </a:p>
          <a:p>
            <a:pPr marL="0" indent="0">
              <a:buFontTx/>
              <a:buNone/>
            </a:pPr>
            <a:r>
              <a:rPr lang="lv-LV" dirty="0" smtClean="0"/>
              <a:t>Nepieciešamās īpašības: saulainā laikā mazāk cauri laiž gaismu</a:t>
            </a:r>
            <a:r>
              <a:rPr lang="lv-LV" baseline="0" dirty="0" smtClean="0"/>
              <a:t>.</a:t>
            </a:r>
          </a:p>
          <a:p>
            <a:pPr>
              <a:spcBef>
                <a:spcPct val="0"/>
              </a:spcBef>
            </a:pPr>
            <a:endParaRPr lang="lv-LV" dirty="0" smtClean="0"/>
          </a:p>
        </p:txBody>
      </p:sp>
      <p:sp>
        <p:nvSpPr>
          <p:cNvPr id="2355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5282D2-CCDC-46A5-9692-B556ADE61C6D}" type="slidenum">
              <a:rPr lang="lv-LV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Izmantošanas piemēri: ugunsdzēsības sensoros</a:t>
            </a:r>
            <a:r>
              <a:rPr lang="lv-LV" baseline="0" dirty="0" smtClean="0"/>
              <a:t> (noslēdz elektrisko ķēdi un tiek izziņota trauksme ugunsgrēka gadījumā), skavas kaulu savienošanai (cieši tos sakļauj kopā lauzta kaula daļas ķermeņa temperatūrā).</a:t>
            </a:r>
          </a:p>
          <a:p>
            <a:endParaRPr lang="lv-LV" dirty="0" smtClean="0"/>
          </a:p>
          <a:p>
            <a:r>
              <a:rPr lang="lv-LV" dirty="0" smtClean="0"/>
              <a:t>Nepieciešamās īpašības: atceras formu. Mainot</a:t>
            </a:r>
            <a:r>
              <a:rPr lang="lv-LV" baseline="0" dirty="0" smtClean="0"/>
              <a:t> ārējās vides apstākļus, piemēram, temperatūru, tas ieņem sākotnējo formu.</a:t>
            </a:r>
            <a:r>
              <a:rPr lang="lv-LV" dirty="0" smtClean="0"/>
              <a:t> </a:t>
            </a:r>
          </a:p>
          <a:p>
            <a:endParaRPr lang="lv-LV" dirty="0" smtClean="0"/>
          </a:p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2571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Izmantošanas piemērs: Dekoratīvās</a:t>
            </a:r>
            <a:r>
              <a:rPr lang="lv-LV" baseline="0" dirty="0" smtClean="0"/>
              <a:t> uzlīmēs, bērnu ēdiena karotītēs («ziņo» par karstu ēdienu).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/>
              <a:t>Īpašība: maina krāsu, ja mainās temperatūra.</a:t>
            </a:r>
          </a:p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2571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i="1" dirty="0" smtClean="0"/>
              <a:t>Kompozītmateriāli – materiāli, kurus iegūst</a:t>
            </a:r>
            <a:r>
              <a:rPr lang="lv-LV" i="1" baseline="0" dirty="0" smtClean="0"/>
              <a:t> saistot divus un vairākus materiālu, lai uzlabotu to nepieciešamās īpašības un mazinātu nevēlamās.</a:t>
            </a:r>
          </a:p>
          <a:p>
            <a:r>
              <a:rPr lang="lv-LV" i="1" baseline="0" dirty="0" smtClean="0"/>
              <a:t>Kompozītmateriālu sastāvu var veidot polimēri, keramika, metāli, oglekļa šķiedras, stikla šķiedras.</a:t>
            </a:r>
            <a:endParaRPr lang="lv-LV" i="1" dirty="0" smtClean="0"/>
          </a:p>
          <a:p>
            <a:endParaRPr lang="lv-LV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 dirty="0" smtClean="0"/>
              <a:t>Izmantošanas piemēri: aviācijā, automobiļos, ēku celtniecībā, sporta inventāros, </a:t>
            </a:r>
            <a:r>
              <a:rPr lang="lv-LV" baseline="0" dirty="0" smtClean="0"/>
              <a:t>bruņuvestēs</a:t>
            </a:r>
            <a:r>
              <a:rPr lang="lv-LV" baseline="0" dirty="0" smtClean="0"/>
              <a:t>.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Nepieciešamās īpašības: izturīgi, nav pakļauti korozijai, viegli, ilgi kalpo</a:t>
            </a:r>
            <a:r>
              <a:rPr lang="lv-LV" baseline="0" dirty="0" smtClean="0"/>
              <a:t>, cieti.</a:t>
            </a:r>
          </a:p>
          <a:p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2571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i="1" dirty="0" smtClean="0"/>
              <a:t>Bioplastmasas – plastmasas</a:t>
            </a:r>
            <a:r>
              <a:rPr lang="lv-LV" i="1" baseline="0" dirty="0" smtClean="0"/>
              <a:t> materiāli, kuras dabas vidē vairāku nedēļu vai mēnešu laikā noārdās par dabas videi nekaitīgām vielām.</a:t>
            </a:r>
          </a:p>
          <a:p>
            <a:endParaRPr lang="lv-LV" baseline="0" dirty="0" smtClean="0"/>
          </a:p>
          <a:p>
            <a:r>
              <a:rPr lang="lv-LV" dirty="0" smtClean="0"/>
              <a:t>Izmantošanas veids: iepakojuma, atkritumu savākšanas maisi, vienreizējās lietošanas trauki, higiēnas preces, stādu podi</a:t>
            </a:r>
            <a:r>
              <a:rPr lang="lv-LV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/>
              <a:t>Nepieciešamās īpašības: viegli sadalās dažu nedēļu vai mēnešu laikā dabas vidē</a:t>
            </a:r>
          </a:p>
          <a:p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2411-08EF-44D6-A88A-281A6F64FF12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2571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ajene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25450" y="4635500"/>
            <a:ext cx="1072832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153400" y="6597650"/>
            <a:ext cx="1027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 sz="1200">
                <a:solidFill>
                  <a:srgbClr val="00CC00"/>
                </a:solidFill>
              </a:rPr>
              <a:t>www.dzm.lv</a:t>
            </a:r>
          </a:p>
        </p:txBody>
      </p:sp>
      <p:pic>
        <p:nvPicPr>
          <p:cNvPr id="1033" name="Picture 6" descr="abols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58213" y="6307138"/>
            <a:ext cx="2619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0J4NDgAY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j9vCEWtKOg&amp;feature=relat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-107950" y="5013325"/>
            <a:ext cx="9359900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" name="Virsraksts 1"/>
          <p:cNvSpPr>
            <a:spLocks noGrp="1"/>
          </p:cNvSpPr>
          <p:nvPr>
            <p:ph type="ctrTitle"/>
          </p:nvPr>
        </p:nvSpPr>
        <p:spPr bwMode="auto">
          <a:xfrm>
            <a:off x="684213" y="2924175"/>
            <a:ext cx="7772400" cy="14700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lv-LV" sz="4800" b="1" dirty="0" smtClean="0">
                <a:latin typeface="Arial" charset="0"/>
              </a:rPr>
              <a:t>Modernie materiāli</a:t>
            </a:r>
            <a:endParaRPr lang="lv-LV" sz="4800" b="1" dirty="0" smtClean="0">
              <a:latin typeface="Arial" charset="0"/>
            </a:endParaRPr>
          </a:p>
        </p:txBody>
      </p:sp>
      <p:pic>
        <p:nvPicPr>
          <p:cNvPr id="14340" name="Picture 4" descr="Lejasas bante 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81775"/>
            <a:ext cx="9144000" cy="276225"/>
          </a:xfrm>
          <a:prstGeom prst="rect">
            <a:avLst/>
          </a:prstGeom>
          <a:noFill/>
        </p:spPr>
      </p:pic>
      <p:pic>
        <p:nvPicPr>
          <p:cNvPr id="14341" name="Picture 5" descr="Augsas bante 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</p:spPr>
      </p:pic>
      <p:pic>
        <p:nvPicPr>
          <p:cNvPr id="14342" name="Picture 6" descr="dzm_logo_5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5589588"/>
            <a:ext cx="2303462" cy="723900"/>
          </a:xfrm>
          <a:prstGeom prst="rect">
            <a:avLst/>
          </a:prstGeom>
          <a:noFill/>
        </p:spPr>
      </p:pic>
      <p:pic>
        <p:nvPicPr>
          <p:cNvPr id="14343" name="Picture 7" descr="dzm_logo_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900" y="5649913"/>
            <a:ext cx="1871663" cy="65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lv-LV" b="1" dirty="0" smtClean="0"/>
              <a:t>Modernie materiāli</a:t>
            </a:r>
            <a:endParaRPr lang="lv-LV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18240212"/>
              </p:ext>
            </p:extLst>
          </p:nvPr>
        </p:nvGraphicFramePr>
        <p:xfrm>
          <a:off x="755576" y="1196752"/>
          <a:ext cx="74888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977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-107950" y="5013325"/>
            <a:ext cx="9359900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7" name="Picture 3" descr="Lejasas bante 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81775"/>
            <a:ext cx="9144000" cy="276225"/>
          </a:xfrm>
          <a:prstGeom prst="rect">
            <a:avLst/>
          </a:prstGeom>
          <a:noFill/>
        </p:spPr>
      </p:pic>
      <p:pic>
        <p:nvPicPr>
          <p:cNvPr id="36868" name="Picture 4" descr="Augsas bante 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</p:spPr>
      </p:pic>
      <p:pic>
        <p:nvPicPr>
          <p:cNvPr id="36871" name="Picture 7" descr="dzm_ww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565400"/>
            <a:ext cx="3756025" cy="176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lv-LV" b="1" dirty="0" smtClean="0"/>
              <a:t>Modernie materiāli</a:t>
            </a:r>
            <a:endParaRPr lang="lv-LV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363436081"/>
              </p:ext>
            </p:extLst>
          </p:nvPr>
        </p:nvGraphicFramePr>
        <p:xfrm>
          <a:off x="1403648" y="1268760"/>
          <a:ext cx="63367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843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lv-LV" b="1" dirty="0" smtClean="0"/>
              <a:t>Modernie materiāli</a:t>
            </a:r>
            <a:endParaRPr lang="lv-LV" b="1" dirty="0"/>
          </a:p>
        </p:txBody>
      </p:sp>
      <p:graphicFrame>
        <p:nvGraphicFramePr>
          <p:cNvPr id="14" name="Tabu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410135"/>
              </p:ext>
            </p:extLst>
          </p:nvPr>
        </p:nvGraphicFramePr>
        <p:xfrm>
          <a:off x="179513" y="548681"/>
          <a:ext cx="8424936" cy="57700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4413"/>
                <a:gridCol w="3133241"/>
                <a:gridCol w="2141048"/>
                <a:gridCol w="2106234"/>
              </a:tblGrid>
              <a:tr h="49514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200" b="1" dirty="0" smtClean="0"/>
                        <a:t>N. p. k.</a:t>
                      </a:r>
                      <a:endParaRPr lang="lv-LV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200" b="1" dirty="0" smtClean="0"/>
                        <a:t>Materiāli</a:t>
                      </a:r>
                      <a:endParaRPr lang="lv-LV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dirty="0" smtClean="0"/>
                        <a:t>Izmantošana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dirty="0" smtClean="0"/>
                        <a:t>Īpašības</a:t>
                      </a:r>
                    </a:p>
                  </a:txBody>
                  <a:tcPr/>
                </a:tc>
              </a:tr>
              <a:tr h="51861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1.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err="1" smtClean="0"/>
                        <a:t>Nanomateriāli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</a:tr>
              <a:tr h="51861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2.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err="1" smtClean="0"/>
                        <a:t>Nanopārklājumi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</a:tr>
              <a:tr h="118523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3.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Viedie materiāli – gaismas jūtīgie materiāli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</a:tr>
              <a:tr h="8205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4.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Viedie materiāli, kas maina formu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</a:tr>
              <a:tr h="118523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5.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Viedie materiāli, kas pielāgojas un pārveidojas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/>
                    </a:p>
                  </a:txBody>
                  <a:tcPr/>
                </a:tc>
              </a:tr>
              <a:tr h="51861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6.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Kompozītmateriāli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sz="2400" b="1" dirty="0"/>
                    </a:p>
                  </a:txBody>
                  <a:tcPr/>
                </a:tc>
              </a:tr>
              <a:tr h="51861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smtClean="0"/>
                        <a:t>7.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lv-LV" sz="2400" b="1" dirty="0" err="1" smtClean="0"/>
                        <a:t>Bioplastmasas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lv-LV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31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lv-LV" dirty="0" smtClean="0"/>
              <a:t>Nanomateriāli</a:t>
            </a:r>
            <a:endParaRPr lang="lv-LV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4" b="31320"/>
          <a:stretch/>
        </p:blipFill>
        <p:spPr bwMode="auto">
          <a:xfrm>
            <a:off x="467544" y="2708920"/>
            <a:ext cx="52920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08104" y="980728"/>
            <a:ext cx="2376264" cy="3274991"/>
            <a:chOff x="2183" y="890"/>
            <a:chExt cx="2426" cy="3314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890"/>
              <a:ext cx="2353" cy="3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183" y="4020"/>
              <a:ext cx="242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800" dirty="0"/>
                <a:t>http://science.howstuffworks.com/nanotechnology3.htm</a:t>
              </a:r>
            </a:p>
          </p:txBody>
        </p:sp>
      </p:grpSp>
      <p:pic>
        <p:nvPicPr>
          <p:cNvPr id="16" name="Picture 2" descr="funcars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816424" cy="189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3"/>
          <p:cNvGrpSpPr/>
          <p:nvPr/>
        </p:nvGrpSpPr>
        <p:grpSpPr>
          <a:xfrm>
            <a:off x="251520" y="5301208"/>
            <a:ext cx="8516546" cy="706422"/>
            <a:chOff x="323528" y="5890930"/>
            <a:chExt cx="8516546" cy="706422"/>
          </a:xfrm>
        </p:grpSpPr>
        <p:grpSp>
          <p:nvGrpSpPr>
            <p:cNvPr id="5" name="Grupa 9"/>
            <p:cNvGrpSpPr/>
            <p:nvPr/>
          </p:nvGrpSpPr>
          <p:grpSpPr>
            <a:xfrm>
              <a:off x="323528" y="5890930"/>
              <a:ext cx="2255674" cy="706422"/>
              <a:chOff x="2304251" y="72004"/>
              <a:chExt cx="2816043" cy="1568705"/>
            </a:xfrm>
            <a:scene3d>
              <a:camera prst="orthographicFront"/>
              <a:lightRig rig="flat" dir="t"/>
            </a:scene3d>
          </p:grpSpPr>
          <p:sp>
            <p:nvSpPr>
              <p:cNvPr id="24" name="Taisnstūris ar noapaļotiem stūriem 23"/>
              <p:cNvSpPr/>
              <p:nvPr/>
            </p:nvSpPr>
            <p:spPr>
              <a:xfrm>
                <a:off x="2304251" y="72004"/>
                <a:ext cx="2816043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aisnstūris 24"/>
              <p:cNvSpPr/>
              <p:nvPr/>
            </p:nvSpPr>
            <p:spPr>
              <a:xfrm>
                <a:off x="2380829" y="148582"/>
                <a:ext cx="2662887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Materiāli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upa 10"/>
            <p:cNvGrpSpPr/>
            <p:nvPr/>
          </p:nvGrpSpPr>
          <p:grpSpPr>
            <a:xfrm>
              <a:off x="6612333" y="5890930"/>
              <a:ext cx="2227741" cy="706422"/>
              <a:chOff x="504054" y="2952323"/>
              <a:chExt cx="2781170" cy="1568705"/>
            </a:xfrm>
            <a:scene3d>
              <a:camera prst="orthographicFront"/>
              <a:lightRig rig="flat" dir="t"/>
            </a:scene3d>
          </p:grpSpPr>
          <p:sp>
            <p:nvSpPr>
              <p:cNvPr id="22" name="Taisnstūris ar noapaļotiem stūriem 21"/>
              <p:cNvSpPr/>
              <p:nvPr/>
            </p:nvSpPr>
            <p:spPr>
              <a:xfrm>
                <a:off x="504054" y="2952323"/>
                <a:ext cx="2781170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Taisnstūris 22"/>
              <p:cNvSpPr/>
              <p:nvPr/>
            </p:nvSpPr>
            <p:spPr>
              <a:xfrm>
                <a:off x="580632" y="3028901"/>
                <a:ext cx="2628014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Īpašības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a 16"/>
            <p:cNvGrpSpPr/>
            <p:nvPr/>
          </p:nvGrpSpPr>
          <p:grpSpPr>
            <a:xfrm>
              <a:off x="3422819" y="5890930"/>
              <a:ext cx="2291611" cy="706422"/>
              <a:chOff x="4176461" y="2952331"/>
              <a:chExt cx="2860908" cy="1568705"/>
            </a:xfrm>
            <a:scene3d>
              <a:camera prst="orthographicFront"/>
              <a:lightRig rig="flat" dir="t"/>
            </a:scene3d>
          </p:grpSpPr>
          <p:sp>
            <p:nvSpPr>
              <p:cNvPr id="20" name="Taisnstūris ar noapaļotiem stūriem 19"/>
              <p:cNvSpPr/>
              <p:nvPr/>
            </p:nvSpPr>
            <p:spPr>
              <a:xfrm>
                <a:off x="4176461" y="2952331"/>
                <a:ext cx="2860908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Taisnstūris 20"/>
              <p:cNvSpPr/>
              <p:nvPr/>
            </p:nvSpPr>
            <p:spPr>
              <a:xfrm>
                <a:off x="4253039" y="3028909"/>
                <a:ext cx="2707752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baseline="0" dirty="0" smtClean="0">
                    <a:solidFill>
                      <a:schemeClr val="tx1"/>
                    </a:solidFill>
                  </a:rPr>
                  <a:t>Izmantošana</a:t>
                </a:r>
              </a:p>
            </p:txBody>
          </p:sp>
        </p:grpSp>
        <p:sp>
          <p:nvSpPr>
            <p:cNvPr id="18" name="Labā bultiņa 17"/>
            <p:cNvSpPr/>
            <p:nvPr/>
          </p:nvSpPr>
          <p:spPr>
            <a:xfrm>
              <a:off x="2627784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Labā bultiņa 18"/>
            <p:cNvSpPr/>
            <p:nvPr/>
          </p:nvSpPr>
          <p:spPr>
            <a:xfrm>
              <a:off x="5772419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xmlns="" val="8600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Viedie materiāli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accessories.com/wp-content/uploads/2011/01/03/women-sunglasses-201101031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99" b="27546"/>
          <a:stretch/>
        </p:blipFill>
        <p:spPr bwMode="auto">
          <a:xfrm>
            <a:off x="539552" y="1052736"/>
            <a:ext cx="3548576" cy="17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574" y="1520692"/>
            <a:ext cx="2890912" cy="288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a 19"/>
          <p:cNvGrpSpPr/>
          <p:nvPr/>
        </p:nvGrpSpPr>
        <p:grpSpPr>
          <a:xfrm>
            <a:off x="395536" y="5229200"/>
            <a:ext cx="8516546" cy="706422"/>
            <a:chOff x="323528" y="5890930"/>
            <a:chExt cx="8516546" cy="706422"/>
          </a:xfrm>
        </p:grpSpPr>
        <p:grpSp>
          <p:nvGrpSpPr>
            <p:cNvPr id="12" name="Grupa 20"/>
            <p:cNvGrpSpPr/>
            <p:nvPr/>
          </p:nvGrpSpPr>
          <p:grpSpPr>
            <a:xfrm>
              <a:off x="323528" y="5890930"/>
              <a:ext cx="2255674" cy="706422"/>
              <a:chOff x="2304251" y="72004"/>
              <a:chExt cx="2816043" cy="1568705"/>
            </a:xfrm>
            <a:scene3d>
              <a:camera prst="orthographicFront"/>
              <a:lightRig rig="flat" dir="t"/>
            </a:scene3d>
          </p:grpSpPr>
          <p:sp>
            <p:nvSpPr>
              <p:cNvPr id="21" name="Taisnstūris ar noapaļotiem stūriem 29"/>
              <p:cNvSpPr/>
              <p:nvPr/>
            </p:nvSpPr>
            <p:spPr>
              <a:xfrm>
                <a:off x="2304251" y="72004"/>
                <a:ext cx="2816043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aisnstūris 30"/>
              <p:cNvSpPr/>
              <p:nvPr/>
            </p:nvSpPr>
            <p:spPr>
              <a:xfrm>
                <a:off x="2380829" y="148582"/>
                <a:ext cx="2662887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Materiāli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a 21"/>
            <p:cNvGrpSpPr/>
            <p:nvPr/>
          </p:nvGrpSpPr>
          <p:grpSpPr>
            <a:xfrm>
              <a:off x="6612333" y="5890930"/>
              <a:ext cx="2227741" cy="706422"/>
              <a:chOff x="504054" y="2952323"/>
              <a:chExt cx="2781170" cy="1568705"/>
            </a:xfrm>
            <a:scene3d>
              <a:camera prst="orthographicFront"/>
              <a:lightRig rig="flat" dir="t"/>
            </a:scene3d>
          </p:grpSpPr>
          <p:sp>
            <p:nvSpPr>
              <p:cNvPr id="19" name="Taisnstūris ar noapaļotiem stūriem 27"/>
              <p:cNvSpPr/>
              <p:nvPr/>
            </p:nvSpPr>
            <p:spPr>
              <a:xfrm>
                <a:off x="504054" y="2952323"/>
                <a:ext cx="2781170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Taisnstūris 28"/>
              <p:cNvSpPr/>
              <p:nvPr/>
            </p:nvSpPr>
            <p:spPr>
              <a:xfrm>
                <a:off x="580632" y="3028901"/>
                <a:ext cx="2628014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Īpašības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a 22"/>
            <p:cNvGrpSpPr/>
            <p:nvPr/>
          </p:nvGrpSpPr>
          <p:grpSpPr>
            <a:xfrm>
              <a:off x="3422819" y="5890930"/>
              <a:ext cx="2291611" cy="706422"/>
              <a:chOff x="4176461" y="2952331"/>
              <a:chExt cx="2860908" cy="1568705"/>
            </a:xfrm>
            <a:scene3d>
              <a:camera prst="orthographicFront"/>
              <a:lightRig rig="flat" dir="t"/>
            </a:scene3d>
          </p:grpSpPr>
          <p:sp>
            <p:nvSpPr>
              <p:cNvPr id="17" name="Taisnstūris ar noapaļotiem stūriem 25"/>
              <p:cNvSpPr/>
              <p:nvPr/>
            </p:nvSpPr>
            <p:spPr>
              <a:xfrm>
                <a:off x="4176461" y="2952331"/>
                <a:ext cx="2860908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Taisnstūris 26"/>
              <p:cNvSpPr/>
              <p:nvPr/>
            </p:nvSpPr>
            <p:spPr>
              <a:xfrm>
                <a:off x="4253039" y="3028909"/>
                <a:ext cx="2707752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baseline="0" dirty="0" smtClean="0">
                    <a:solidFill>
                      <a:schemeClr val="tx1"/>
                    </a:solidFill>
                  </a:rPr>
                  <a:t>Izmantošana</a:t>
                </a:r>
              </a:p>
            </p:txBody>
          </p:sp>
        </p:grpSp>
        <p:sp>
          <p:nvSpPr>
            <p:cNvPr id="15" name="Labā bultiņa 23"/>
            <p:cNvSpPr/>
            <p:nvPr/>
          </p:nvSpPr>
          <p:spPr>
            <a:xfrm>
              <a:off x="2627784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Labā bultiņa 24"/>
            <p:cNvSpPr/>
            <p:nvPr/>
          </p:nvSpPr>
          <p:spPr>
            <a:xfrm>
              <a:off x="5772419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lv-LV" dirty="0" smtClean="0"/>
              <a:t>Viedie materiāli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763688" y="458112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Skat video: </a:t>
            </a:r>
          </a:p>
          <a:p>
            <a:r>
              <a:rPr lang="lv-LV" dirty="0" smtClean="0">
                <a:hlinkClick r:id="rId3"/>
              </a:rPr>
              <a:t>http</a:t>
            </a:r>
            <a:r>
              <a:rPr lang="lv-LV" dirty="0">
                <a:hlinkClick r:id="rId3"/>
              </a:rPr>
              <a:t>://</a:t>
            </a:r>
            <a:r>
              <a:rPr lang="lv-LV" dirty="0" smtClean="0">
                <a:hlinkClick r:id="rId3"/>
              </a:rPr>
              <a:t>www.youtube.com/watch?v=k20J4NDgAYk</a:t>
            </a:r>
            <a:r>
              <a:rPr lang="lv-LV" dirty="0" smtClean="0"/>
              <a:t>  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570238" cy="313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a 17"/>
          <p:cNvGrpSpPr/>
          <p:nvPr/>
        </p:nvGrpSpPr>
        <p:grpSpPr>
          <a:xfrm>
            <a:off x="395536" y="5301208"/>
            <a:ext cx="8516546" cy="706422"/>
            <a:chOff x="323528" y="5890930"/>
            <a:chExt cx="8516546" cy="706422"/>
          </a:xfrm>
        </p:grpSpPr>
        <p:grpSp>
          <p:nvGrpSpPr>
            <p:cNvPr id="5" name="Grupa 18"/>
            <p:cNvGrpSpPr/>
            <p:nvPr/>
          </p:nvGrpSpPr>
          <p:grpSpPr>
            <a:xfrm>
              <a:off x="323528" y="5890930"/>
              <a:ext cx="2255674" cy="706422"/>
              <a:chOff x="2304251" y="72004"/>
              <a:chExt cx="2816043" cy="1568705"/>
            </a:xfrm>
            <a:scene3d>
              <a:camera prst="orthographicFront"/>
              <a:lightRig rig="flat" dir="t"/>
            </a:scene3d>
          </p:grpSpPr>
          <p:sp>
            <p:nvSpPr>
              <p:cNvPr id="28" name="Taisnstūris ar noapaļotiem stūriem 27"/>
              <p:cNvSpPr/>
              <p:nvPr/>
            </p:nvSpPr>
            <p:spPr>
              <a:xfrm>
                <a:off x="2304251" y="72004"/>
                <a:ext cx="2816043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aisnstūris 28"/>
              <p:cNvSpPr/>
              <p:nvPr/>
            </p:nvSpPr>
            <p:spPr>
              <a:xfrm>
                <a:off x="2380829" y="148582"/>
                <a:ext cx="2662887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Materiāli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upa 19"/>
            <p:cNvGrpSpPr/>
            <p:nvPr/>
          </p:nvGrpSpPr>
          <p:grpSpPr>
            <a:xfrm>
              <a:off x="6612333" y="5890930"/>
              <a:ext cx="2227741" cy="706422"/>
              <a:chOff x="504054" y="2952323"/>
              <a:chExt cx="2781170" cy="1568705"/>
            </a:xfrm>
            <a:scene3d>
              <a:camera prst="orthographicFront"/>
              <a:lightRig rig="flat" dir="t"/>
            </a:scene3d>
          </p:grpSpPr>
          <p:sp>
            <p:nvSpPr>
              <p:cNvPr id="26" name="Taisnstūris ar noapaļotiem stūriem 25"/>
              <p:cNvSpPr/>
              <p:nvPr/>
            </p:nvSpPr>
            <p:spPr>
              <a:xfrm>
                <a:off x="504054" y="2952323"/>
                <a:ext cx="2781170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Taisnstūris 26"/>
              <p:cNvSpPr/>
              <p:nvPr/>
            </p:nvSpPr>
            <p:spPr>
              <a:xfrm>
                <a:off x="580632" y="3028901"/>
                <a:ext cx="2628014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Īpašības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a 20"/>
            <p:cNvGrpSpPr/>
            <p:nvPr/>
          </p:nvGrpSpPr>
          <p:grpSpPr>
            <a:xfrm>
              <a:off x="3422819" y="5890930"/>
              <a:ext cx="2291611" cy="706422"/>
              <a:chOff x="4176461" y="2952331"/>
              <a:chExt cx="2860908" cy="1568705"/>
            </a:xfrm>
            <a:scene3d>
              <a:camera prst="orthographicFront"/>
              <a:lightRig rig="flat" dir="t"/>
            </a:scene3d>
          </p:grpSpPr>
          <p:sp>
            <p:nvSpPr>
              <p:cNvPr id="24" name="Taisnstūris ar noapaļotiem stūriem 23"/>
              <p:cNvSpPr/>
              <p:nvPr/>
            </p:nvSpPr>
            <p:spPr>
              <a:xfrm>
                <a:off x="4176461" y="2952331"/>
                <a:ext cx="2860908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aisnstūris 24"/>
              <p:cNvSpPr/>
              <p:nvPr/>
            </p:nvSpPr>
            <p:spPr>
              <a:xfrm>
                <a:off x="4253039" y="3028909"/>
                <a:ext cx="2707752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baseline="0" dirty="0" smtClean="0">
                    <a:solidFill>
                      <a:schemeClr val="tx1"/>
                    </a:solidFill>
                  </a:rPr>
                  <a:t>Izmantošana</a:t>
                </a:r>
              </a:p>
            </p:txBody>
          </p:sp>
        </p:grpSp>
        <p:sp>
          <p:nvSpPr>
            <p:cNvPr id="22" name="Labā bultiņa 21"/>
            <p:cNvSpPr/>
            <p:nvPr/>
          </p:nvSpPr>
          <p:spPr>
            <a:xfrm>
              <a:off x="2627784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3" name="Labā bultiņa 22"/>
            <p:cNvSpPr/>
            <p:nvPr/>
          </p:nvSpPr>
          <p:spPr>
            <a:xfrm>
              <a:off x="5772419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xmlns="" val="1136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lv-LV" dirty="0" smtClean="0"/>
              <a:t>Viedie materiāli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259632" y="450912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Skaties video:</a:t>
            </a:r>
          </a:p>
          <a:p>
            <a:r>
              <a:rPr lang="lv-LV" dirty="0" smtClean="0">
                <a:hlinkClick r:id="rId3"/>
              </a:rPr>
              <a:t>http</a:t>
            </a:r>
            <a:r>
              <a:rPr lang="lv-LV" dirty="0">
                <a:hlinkClick r:id="rId3"/>
              </a:rPr>
              <a:t>://www.youtube.com/watch?v=_</a:t>
            </a:r>
            <a:r>
              <a:rPr lang="lv-LV" dirty="0" smtClean="0">
                <a:hlinkClick r:id="rId3"/>
              </a:rPr>
              <a:t>j9vCEWtKOg&amp;feature=related</a:t>
            </a:r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924376" cy="35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a 18"/>
          <p:cNvGrpSpPr/>
          <p:nvPr/>
        </p:nvGrpSpPr>
        <p:grpSpPr>
          <a:xfrm>
            <a:off x="323528" y="5301208"/>
            <a:ext cx="8516546" cy="706422"/>
            <a:chOff x="323528" y="5890930"/>
            <a:chExt cx="8516546" cy="706422"/>
          </a:xfrm>
        </p:grpSpPr>
        <p:grpSp>
          <p:nvGrpSpPr>
            <p:cNvPr id="5" name="Grupa 19"/>
            <p:cNvGrpSpPr/>
            <p:nvPr/>
          </p:nvGrpSpPr>
          <p:grpSpPr>
            <a:xfrm>
              <a:off x="323528" y="5890930"/>
              <a:ext cx="2255674" cy="706422"/>
              <a:chOff x="2304251" y="72004"/>
              <a:chExt cx="2816043" cy="1568705"/>
            </a:xfrm>
            <a:scene3d>
              <a:camera prst="orthographicFront"/>
              <a:lightRig rig="flat" dir="t"/>
            </a:scene3d>
          </p:grpSpPr>
          <p:sp>
            <p:nvSpPr>
              <p:cNvPr id="29" name="Taisnstūris ar noapaļotiem stūriem 28"/>
              <p:cNvSpPr/>
              <p:nvPr/>
            </p:nvSpPr>
            <p:spPr>
              <a:xfrm>
                <a:off x="2304251" y="72004"/>
                <a:ext cx="2816043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Taisnstūris 29"/>
              <p:cNvSpPr/>
              <p:nvPr/>
            </p:nvSpPr>
            <p:spPr>
              <a:xfrm>
                <a:off x="2380829" y="148582"/>
                <a:ext cx="2662887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Materiāli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upa 20"/>
            <p:cNvGrpSpPr/>
            <p:nvPr/>
          </p:nvGrpSpPr>
          <p:grpSpPr>
            <a:xfrm>
              <a:off x="6612333" y="5890930"/>
              <a:ext cx="2227741" cy="706422"/>
              <a:chOff x="504054" y="2952323"/>
              <a:chExt cx="2781170" cy="1568705"/>
            </a:xfrm>
            <a:scene3d>
              <a:camera prst="orthographicFront"/>
              <a:lightRig rig="flat" dir="t"/>
            </a:scene3d>
          </p:grpSpPr>
          <p:sp>
            <p:nvSpPr>
              <p:cNvPr id="27" name="Taisnstūris ar noapaļotiem stūriem 26"/>
              <p:cNvSpPr/>
              <p:nvPr/>
            </p:nvSpPr>
            <p:spPr>
              <a:xfrm>
                <a:off x="504054" y="2952323"/>
                <a:ext cx="2781170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Taisnstūris 27"/>
              <p:cNvSpPr/>
              <p:nvPr/>
            </p:nvSpPr>
            <p:spPr>
              <a:xfrm>
                <a:off x="580632" y="3028901"/>
                <a:ext cx="2628014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Īpašības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a 21"/>
            <p:cNvGrpSpPr/>
            <p:nvPr/>
          </p:nvGrpSpPr>
          <p:grpSpPr>
            <a:xfrm>
              <a:off x="3422819" y="5890930"/>
              <a:ext cx="2291611" cy="706422"/>
              <a:chOff x="4176461" y="2952331"/>
              <a:chExt cx="2860908" cy="1568705"/>
            </a:xfrm>
            <a:scene3d>
              <a:camera prst="orthographicFront"/>
              <a:lightRig rig="flat" dir="t"/>
            </a:scene3d>
          </p:grpSpPr>
          <p:sp>
            <p:nvSpPr>
              <p:cNvPr id="25" name="Taisnstūris ar noapaļotiem stūriem 24"/>
              <p:cNvSpPr/>
              <p:nvPr/>
            </p:nvSpPr>
            <p:spPr>
              <a:xfrm>
                <a:off x="4176461" y="2952331"/>
                <a:ext cx="2860908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Taisnstūris 25"/>
              <p:cNvSpPr/>
              <p:nvPr/>
            </p:nvSpPr>
            <p:spPr>
              <a:xfrm>
                <a:off x="4253039" y="3028909"/>
                <a:ext cx="2707752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baseline="0" dirty="0" smtClean="0">
                    <a:solidFill>
                      <a:schemeClr val="tx1"/>
                    </a:solidFill>
                  </a:rPr>
                  <a:t>Izmantošana</a:t>
                </a:r>
              </a:p>
            </p:txBody>
          </p:sp>
        </p:grpSp>
        <p:sp>
          <p:nvSpPr>
            <p:cNvPr id="23" name="Labā bultiņa 22"/>
            <p:cNvSpPr/>
            <p:nvPr/>
          </p:nvSpPr>
          <p:spPr>
            <a:xfrm>
              <a:off x="2627784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4" name="Labā bultiņa 23"/>
            <p:cNvSpPr/>
            <p:nvPr/>
          </p:nvSpPr>
          <p:spPr>
            <a:xfrm>
              <a:off x="5772419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xmlns="" val="1136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zm.lv/dbz/IT/images/Dabaszinibas10/temats_5/ITD_10_05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731" y="908720"/>
            <a:ext cx="4183509" cy="1119995"/>
          </a:xfrm>
          <a:prstGeom prst="rect">
            <a:avLst/>
          </a:prstGeom>
          <a:ln>
            <a:noFill/>
          </a:ln>
          <a:effectLst>
            <a:reflection blurRad="12700" stA="30000" endPos="16000" dist="5000" dir="5400000" sy="-100000" algn="bl" rotWithShape="0"/>
          </a:effec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318922" y="3118536"/>
            <a:ext cx="2717574" cy="2398696"/>
            <a:chOff x="4883" y="3313"/>
            <a:chExt cx="1411" cy="1211"/>
          </a:xfrm>
        </p:grpSpPr>
        <p:pic>
          <p:nvPicPr>
            <p:cNvPr id="16" name="Picture 16" descr="HX11Carbon-Sd_5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" y="3313"/>
              <a:ext cx="1225" cy="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5113" y="4374"/>
              <a:ext cx="1181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sz="800" dirty="0"/>
                <a:t>http://</a:t>
              </a:r>
              <a:r>
                <a:rPr lang="lv-LV" sz="10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www.upr.com/images/D/HX11Carbon-Sd517.jpg</a:t>
              </a:r>
              <a:endParaRPr lang="lv-LV" sz="10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39376" y="2204864"/>
            <a:ext cx="5916800" cy="3384376"/>
            <a:chOff x="3779912" y="3140968"/>
            <a:chExt cx="5184576" cy="291051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17" y="3140968"/>
              <a:ext cx="5089571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779912" y="5805264"/>
              <a:ext cx="393927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lv-LV" sz="10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http://www.geekologie.com/2007/01/26/airplane-fall-apart.jpg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>
            <a:normAutofit/>
          </a:bodyPr>
          <a:lstStyle/>
          <a:p>
            <a:r>
              <a:rPr lang="lv-LV" dirty="0" smtClean="0"/>
              <a:t>Kompozītmateriāli</a:t>
            </a:r>
            <a:endParaRPr lang="lv-LV" dirty="0"/>
          </a:p>
        </p:txBody>
      </p:sp>
      <p:grpSp>
        <p:nvGrpSpPr>
          <p:cNvPr id="4" name="Grupa 26"/>
          <p:cNvGrpSpPr/>
          <p:nvPr/>
        </p:nvGrpSpPr>
        <p:grpSpPr>
          <a:xfrm>
            <a:off x="323528" y="5890930"/>
            <a:ext cx="8516546" cy="706422"/>
            <a:chOff x="323528" y="5890930"/>
            <a:chExt cx="8516546" cy="706422"/>
          </a:xfrm>
        </p:grpSpPr>
        <p:grpSp>
          <p:nvGrpSpPr>
            <p:cNvPr id="5" name="Grupa 27"/>
            <p:cNvGrpSpPr/>
            <p:nvPr/>
          </p:nvGrpSpPr>
          <p:grpSpPr>
            <a:xfrm>
              <a:off x="323528" y="5890930"/>
              <a:ext cx="2255674" cy="706422"/>
              <a:chOff x="2304251" y="72004"/>
              <a:chExt cx="2816043" cy="1568705"/>
            </a:xfrm>
            <a:scene3d>
              <a:camera prst="orthographicFront"/>
              <a:lightRig rig="flat" dir="t"/>
            </a:scene3d>
          </p:grpSpPr>
          <p:sp>
            <p:nvSpPr>
              <p:cNvPr id="37" name="Taisnstūris ar noapaļotiem stūriem 36"/>
              <p:cNvSpPr/>
              <p:nvPr/>
            </p:nvSpPr>
            <p:spPr>
              <a:xfrm>
                <a:off x="2304251" y="72004"/>
                <a:ext cx="2816043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aisnstūris 37"/>
              <p:cNvSpPr/>
              <p:nvPr/>
            </p:nvSpPr>
            <p:spPr>
              <a:xfrm>
                <a:off x="2380829" y="148582"/>
                <a:ext cx="2662887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Materiāli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upa 28"/>
            <p:cNvGrpSpPr/>
            <p:nvPr/>
          </p:nvGrpSpPr>
          <p:grpSpPr>
            <a:xfrm>
              <a:off x="6612333" y="5890930"/>
              <a:ext cx="2227741" cy="706422"/>
              <a:chOff x="504054" y="2952323"/>
              <a:chExt cx="2781170" cy="1568705"/>
            </a:xfrm>
            <a:scene3d>
              <a:camera prst="orthographicFront"/>
              <a:lightRig rig="flat" dir="t"/>
            </a:scene3d>
          </p:grpSpPr>
          <p:sp>
            <p:nvSpPr>
              <p:cNvPr id="35" name="Taisnstūris ar noapaļotiem stūriem 34"/>
              <p:cNvSpPr/>
              <p:nvPr/>
            </p:nvSpPr>
            <p:spPr>
              <a:xfrm>
                <a:off x="504054" y="2952323"/>
                <a:ext cx="2781170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Taisnstūris 35"/>
              <p:cNvSpPr/>
              <p:nvPr/>
            </p:nvSpPr>
            <p:spPr>
              <a:xfrm>
                <a:off x="580632" y="3028901"/>
                <a:ext cx="2628014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Īpašības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a 29"/>
            <p:cNvGrpSpPr/>
            <p:nvPr/>
          </p:nvGrpSpPr>
          <p:grpSpPr>
            <a:xfrm>
              <a:off x="3422819" y="5890930"/>
              <a:ext cx="2291611" cy="706422"/>
              <a:chOff x="4176461" y="2952331"/>
              <a:chExt cx="2860908" cy="1568705"/>
            </a:xfrm>
            <a:scene3d>
              <a:camera prst="orthographicFront"/>
              <a:lightRig rig="flat" dir="t"/>
            </a:scene3d>
          </p:grpSpPr>
          <p:sp>
            <p:nvSpPr>
              <p:cNvPr id="33" name="Taisnstūris ar noapaļotiem stūriem 32"/>
              <p:cNvSpPr/>
              <p:nvPr/>
            </p:nvSpPr>
            <p:spPr>
              <a:xfrm>
                <a:off x="4176461" y="2952331"/>
                <a:ext cx="2860908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Taisnstūris 33"/>
              <p:cNvSpPr/>
              <p:nvPr/>
            </p:nvSpPr>
            <p:spPr>
              <a:xfrm>
                <a:off x="4253039" y="3028909"/>
                <a:ext cx="2707752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baseline="0" dirty="0" smtClean="0">
                    <a:solidFill>
                      <a:schemeClr val="tx1"/>
                    </a:solidFill>
                  </a:rPr>
                  <a:t>Izmantošana</a:t>
                </a:r>
              </a:p>
            </p:txBody>
          </p:sp>
        </p:grpSp>
        <p:sp>
          <p:nvSpPr>
            <p:cNvPr id="31" name="Labā bultiņa 30"/>
            <p:cNvSpPr/>
            <p:nvPr/>
          </p:nvSpPr>
          <p:spPr>
            <a:xfrm>
              <a:off x="2627784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Labā bultiņa 31"/>
            <p:cNvSpPr/>
            <p:nvPr/>
          </p:nvSpPr>
          <p:spPr>
            <a:xfrm>
              <a:off x="5772419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xmlns="" val="12856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79512" y="1196752"/>
            <a:ext cx="3421900" cy="3490529"/>
            <a:chOff x="2775603" y="1243189"/>
            <a:chExt cx="2857500" cy="3017771"/>
          </a:xfrm>
        </p:grpSpPr>
        <p:pic>
          <p:nvPicPr>
            <p:cNvPr id="8194" name="Picture 2" descr="Bioplastmasas maisiņi &quot;Latvijā ievākts medus&quot;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603" y="1243189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26819" y="3860850"/>
              <a:ext cx="17550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0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http://veikals.strops.lv/product.php?id_product=10</a:t>
              </a:r>
              <a:endParaRPr lang="lv-LV" sz="10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652955" y="2924944"/>
            <a:ext cx="3371850" cy="2705100"/>
            <a:chOff x="3132230" y="4059212"/>
            <a:chExt cx="3371850" cy="27051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30" y="4059212"/>
              <a:ext cx="3371850" cy="270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54989" y="6364202"/>
              <a:ext cx="25740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0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http://www.lavandas.lv/photo.php?type=att&amp;Folder=c67&amp;pic=nazihm.png</a:t>
              </a: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448272" cy="253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24897" y="3964994"/>
            <a:ext cx="2423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http://cgi.ebay.com/ws/eBayISAPI.dll?VISuperSize&amp;item=270655790699</a:t>
            </a:r>
            <a:endParaRPr lang="lv-LV" sz="1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lv-LV" dirty="0" err="1" smtClean="0"/>
              <a:t>Bioplastmasas</a:t>
            </a:r>
            <a:endParaRPr lang="lv-LV" dirty="0"/>
          </a:p>
        </p:txBody>
      </p:sp>
      <p:grpSp>
        <p:nvGrpSpPr>
          <p:cNvPr id="5" name="Grupa 27"/>
          <p:cNvGrpSpPr/>
          <p:nvPr/>
        </p:nvGrpSpPr>
        <p:grpSpPr>
          <a:xfrm>
            <a:off x="323528" y="5890930"/>
            <a:ext cx="8516546" cy="706422"/>
            <a:chOff x="323528" y="5890930"/>
            <a:chExt cx="8516546" cy="706422"/>
          </a:xfrm>
        </p:grpSpPr>
        <p:grpSp>
          <p:nvGrpSpPr>
            <p:cNvPr id="6" name="Grupa 28"/>
            <p:cNvGrpSpPr/>
            <p:nvPr/>
          </p:nvGrpSpPr>
          <p:grpSpPr>
            <a:xfrm>
              <a:off x="323528" y="5890930"/>
              <a:ext cx="2255674" cy="706422"/>
              <a:chOff x="2304251" y="72004"/>
              <a:chExt cx="2816043" cy="1568705"/>
            </a:xfrm>
            <a:scene3d>
              <a:camera prst="orthographicFront"/>
              <a:lightRig rig="flat" dir="t"/>
            </a:scene3d>
          </p:grpSpPr>
          <p:sp>
            <p:nvSpPr>
              <p:cNvPr id="38" name="Taisnstūris ar noapaļotiem stūriem 37"/>
              <p:cNvSpPr/>
              <p:nvPr/>
            </p:nvSpPr>
            <p:spPr>
              <a:xfrm>
                <a:off x="2304251" y="72004"/>
                <a:ext cx="2816043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Taisnstūris 38"/>
              <p:cNvSpPr/>
              <p:nvPr/>
            </p:nvSpPr>
            <p:spPr>
              <a:xfrm>
                <a:off x="2380829" y="148582"/>
                <a:ext cx="2662887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Materiāli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a 29"/>
            <p:cNvGrpSpPr/>
            <p:nvPr/>
          </p:nvGrpSpPr>
          <p:grpSpPr>
            <a:xfrm>
              <a:off x="6612333" y="5890930"/>
              <a:ext cx="2227741" cy="706422"/>
              <a:chOff x="504054" y="2952323"/>
              <a:chExt cx="2781170" cy="1568705"/>
            </a:xfrm>
            <a:scene3d>
              <a:camera prst="orthographicFront"/>
              <a:lightRig rig="flat" dir="t"/>
            </a:scene3d>
          </p:grpSpPr>
          <p:sp>
            <p:nvSpPr>
              <p:cNvPr id="36" name="Taisnstūris ar noapaļotiem stūriem 35"/>
              <p:cNvSpPr/>
              <p:nvPr/>
            </p:nvSpPr>
            <p:spPr>
              <a:xfrm>
                <a:off x="504054" y="2952323"/>
                <a:ext cx="2781170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Taisnstūris 36"/>
              <p:cNvSpPr/>
              <p:nvPr/>
            </p:nvSpPr>
            <p:spPr>
              <a:xfrm>
                <a:off x="580632" y="3028901"/>
                <a:ext cx="2628014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dirty="0" smtClean="0">
                    <a:solidFill>
                      <a:schemeClr val="tx1"/>
                    </a:solidFill>
                  </a:rPr>
                  <a:t>Īpašības</a:t>
                </a:r>
                <a:endParaRPr lang="lv-LV" sz="28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a 30"/>
            <p:cNvGrpSpPr/>
            <p:nvPr/>
          </p:nvGrpSpPr>
          <p:grpSpPr>
            <a:xfrm>
              <a:off x="3422819" y="5890930"/>
              <a:ext cx="2291611" cy="706422"/>
              <a:chOff x="4176461" y="2952331"/>
              <a:chExt cx="2860908" cy="1568705"/>
            </a:xfrm>
            <a:scene3d>
              <a:camera prst="orthographicFront"/>
              <a:lightRig rig="flat" dir="t"/>
            </a:scene3d>
          </p:grpSpPr>
          <p:sp>
            <p:nvSpPr>
              <p:cNvPr id="34" name="Taisnstūris ar noapaļotiem stūriem 33"/>
              <p:cNvSpPr/>
              <p:nvPr/>
            </p:nvSpPr>
            <p:spPr>
              <a:xfrm>
                <a:off x="4176461" y="2952331"/>
                <a:ext cx="2860908" cy="1568705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Taisnstūris 34"/>
              <p:cNvSpPr/>
              <p:nvPr/>
            </p:nvSpPr>
            <p:spPr>
              <a:xfrm>
                <a:off x="4253039" y="3028909"/>
                <a:ext cx="2707752" cy="14155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2800" b="1" kern="1200" baseline="0" dirty="0" smtClean="0">
                    <a:solidFill>
                      <a:schemeClr val="tx1"/>
                    </a:solidFill>
                  </a:rPr>
                  <a:t>Izmantošana</a:t>
                </a:r>
              </a:p>
            </p:txBody>
          </p:sp>
        </p:grpSp>
        <p:sp>
          <p:nvSpPr>
            <p:cNvPr id="32" name="Labā bultiņa 31"/>
            <p:cNvSpPr/>
            <p:nvPr/>
          </p:nvSpPr>
          <p:spPr>
            <a:xfrm>
              <a:off x="2627784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Labā bultiņa 32"/>
            <p:cNvSpPr/>
            <p:nvPr/>
          </p:nvSpPr>
          <p:spPr>
            <a:xfrm>
              <a:off x="5772419" y="6076259"/>
              <a:ext cx="795035" cy="35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xmlns="" val="26481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569</Words>
  <Application>Microsoft Office PowerPoint</Application>
  <PresentationFormat>On-screen Show (4:3)</PresentationFormat>
  <Paragraphs>113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tēma</vt:lpstr>
      <vt:lpstr>Modernie materiāli</vt:lpstr>
      <vt:lpstr>Modernie materiāli</vt:lpstr>
      <vt:lpstr>Modernie materiāli</vt:lpstr>
      <vt:lpstr>Nanomateriāli</vt:lpstr>
      <vt:lpstr>Slide 5</vt:lpstr>
      <vt:lpstr>Viedie materiāli</vt:lpstr>
      <vt:lpstr>Viedie materiāli</vt:lpstr>
      <vt:lpstr>Kompozītmateriāli</vt:lpstr>
      <vt:lpstr>Bioplastmasas</vt:lpstr>
      <vt:lpstr>Modernie materiāli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Ilmars</dc:creator>
  <cp:lastModifiedBy>5dators</cp:lastModifiedBy>
  <cp:revision>79</cp:revision>
  <dcterms:created xsi:type="dcterms:W3CDTF">2011-05-25T12:28:56Z</dcterms:created>
  <dcterms:modified xsi:type="dcterms:W3CDTF">2011-06-16T21:18:59Z</dcterms:modified>
</cp:coreProperties>
</file>